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png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2" /><Relationship Type="http://schemas.openxmlformats.org/package/2006/relationships/metadata/core-properties" Target="docProps/core.xml" Id="rId3" /><Relationship Type="http://schemas.openxmlformats.org/officeDocument/2006/relationships/extended-properties" Target="docProps/app.xml" Id="rId4" /><Relationship Type="http://schemas.openxmlformats.org/officeDocument/2006/relationships/custom-properties" Target="docProps/custom.xml" Id="rId5" /><Relationship Type="http://schemas.openxmlformats.org/officeDocument/2006/relationships/officeDocument" Target="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7"/>
    <p:restoredTop sz="94660"/>
  </p:normalViewPr>
  <p:slideViewPr>
    <p:cSldViewPr>
      <p:cViewPr varScale="1">
        <p:scale>
          <a:sx n="91" d="100"/>
          <a:sy n="91" d="100"/>
        </p:scale>
        <p:origin x="-960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1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3" /><Relationship Type="http://schemas.openxmlformats.org/officeDocument/2006/relationships/slide" Target="slides/slide1.xml" Id="rId4" /><Relationship Type="http://schemas.openxmlformats.org/officeDocument/2006/relationships/presProps" Target="presProps.xml" Id="rId5" /><Relationship Type="http://schemas.openxmlformats.org/officeDocument/2006/relationships/viewProps" Target="viewProps.xml" Id="rId6" /><Relationship Type="http://schemas.openxmlformats.org/officeDocument/2006/relationships/tableStyles" Target="tableStyles.xml" Id="rId7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../theme/theme3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2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13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14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15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6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slide" Target="../slides/slide1.xml" Id="rId1" /><Relationship Type="http://schemas.openxmlformats.org/officeDocument/2006/relationships/notesMaster" Target="../notesMasters/notesMaster1.xml" Id="rId2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5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56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57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image" Target="../media/image1.png" Id="rId1" /><Relationship Type="http://schemas.openxmlformats.org/officeDocument/2006/relationships/slideMaster" Target="../slideMasters/slideMaster1.xml" Id="rId2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image" Target="../media/image1.png" Id="rId1" /><Relationship Type="http://schemas.openxmlformats.org/officeDocument/2006/relationships/slideMaster" Target="../slideMasters/slideMaster1.xml" Id="rId2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../media/image3.png" Id="rId1" /><Relationship Type="http://schemas.openxmlformats.org/officeDocument/2006/relationships/slideMaster" Target="../slideMasters/slideMaster1.xml" Id="rId2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image" Target="../media/image2.png" Id="rId1" /><Relationship Type="http://schemas.openxmlformats.org/officeDocument/2006/relationships/slideMaster" Target="../slideMasters/slideMaster1.xml" Id="rId2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image" Target="../media/image3.png" Id="rId1" /><Relationship Type="http://schemas.openxmlformats.org/officeDocument/2006/relationships/slideMaster" Target="../slideMasters/slideMaster1.xml" Id="rId2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../media/image4.png" Id="rId1" /><Relationship Type="http://schemas.openxmlformats.org/officeDocument/2006/relationships/slideMaster" Target="../slideMasters/slideMaster1.xml" Id="rId2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image" Target="../media/image1.png" Id="rId1" /><Relationship Type="http://schemas.openxmlformats.org/officeDocument/2006/relationships/slideMaster" Target="../slideMasters/slideMaster1.xml" Id="rId2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image" Target="../media/image5.png" Id="rId1" /><Relationship Type="http://schemas.openxmlformats.org/officeDocument/2006/relationships/slideMaster" Target="../slideMasters/slideMaster1.xml" Id="rId2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image" Target="../media/image3.png" Id="rId1" /><Relationship Type="http://schemas.openxmlformats.org/officeDocument/2006/relationships/slideMaster" Target="../slideMasters/slideMaster1.xml" Id="rId2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image" Target="../media/image4.png" Id="rId1" /><Relationship Type="http://schemas.openxmlformats.org/officeDocument/2006/relationships/slideMaster" Target="../slideMasters/slideMaster1.xml" Id="rId2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image" Target="../media/image5.png" Id="rId1" /><Relationship Type="http://schemas.openxmlformats.org/officeDocument/2006/relationships/slideMaster" Target="../slideMasters/slideMaster1.xml" Id="rId2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167844" y="3651870"/>
            <a:ext cx="5518956" cy="828092"/>
          </a:xfrm>
        </p:spPr>
        <p:txBody>
          <a:bodyPr anchor="ctr"/>
          <a:lstStyle>
            <a:lvl1pPr marL="0" indent="0" algn="r">
              <a:buNone/>
              <a:defRPr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3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90800" y="339502"/>
            <a:ext cx="6096000" cy="3132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72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0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 dirty="0"/>
          </a:p>
        </p:txBody>
      </p:sp>
      <p:sp>
        <p:nvSpPr>
          <p:cNvPr id="110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0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76256" y="205979"/>
            <a:ext cx="1810544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06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239036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0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10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0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0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4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4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6" name="タイトル 1"/>
          <p:cNvSpPr>
            <a:spLocks noGrp="1"/>
          </p:cNvSpPr>
          <p:nvPr>
            <p:ph type="title"/>
          </p:nvPr>
        </p:nvSpPr>
        <p:spPr>
          <a:xfrm>
            <a:off x="457200" y="3399842"/>
            <a:ext cx="8229600" cy="832224"/>
          </a:xfrm>
        </p:spPr>
        <p:txBody>
          <a:bodyPr anchor="ctr"/>
          <a:lstStyle>
            <a:lvl1pPr algn="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231490"/>
            <a:ext cx="8229600" cy="2988331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 dirty="0"/>
          </a:p>
        </p:txBody>
      </p:sp>
      <p:sp>
        <p:nvSpPr>
          <p:cNvPr id="104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4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8876" y="1208901"/>
            <a:ext cx="4038600" cy="3394472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5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4008" y="121032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 dirty="0"/>
          </a:p>
        </p:txBody>
      </p:sp>
      <p:sp>
        <p:nvSpPr>
          <p:cNvPr id="105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正方形/長方形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1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3598"/>
            <a:ext cx="4040188" cy="375296"/>
          </a:xfrm>
          <a:noFill/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71650"/>
            <a:ext cx="4040188" cy="29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4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203598"/>
            <a:ext cx="4041775" cy="375296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5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71650"/>
            <a:ext cx="4041775" cy="29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6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6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正方形/長方形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1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72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3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74" name="タイトル 6"/>
          <p:cNvSpPr>
            <a:spLocks noGrp="1"/>
          </p:cNvSpPr>
          <p:nvPr>
            <p:ph type="title"/>
          </p:nvPr>
        </p:nvSpPr>
        <p:spPr>
          <a:xfrm>
            <a:off x="2195736" y="555526"/>
            <a:ext cx="6480720" cy="3780420"/>
          </a:xfrm>
        </p:spPr>
        <p:txBody>
          <a:bodyPr>
            <a:normAutofit/>
          </a:bodyPr>
          <a:lstStyle>
            <a:lvl1pPr algn="r">
              <a:defRPr sz="7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正方形/長方形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7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7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311610"/>
            <a:ext cx="3008313" cy="3283013"/>
          </a:xfrm>
        </p:spPr>
        <p:txBody>
          <a:bodyPr/>
          <a:lstStyle>
            <a:lvl1pPr marL="0" indent="0" algn="ctr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87" name="タイトル 9"/>
          <p:cNvSpPr>
            <a:spLocks noGrp="1"/>
          </p:cNvSpPr>
          <p:nvPr>
            <p:ph type="title"/>
          </p:nvPr>
        </p:nvSpPr>
        <p:spPr>
          <a:xfrm>
            <a:off x="457200" y="205978"/>
            <a:ext cx="3008314" cy="961615"/>
          </a:xfrm>
        </p:spPr>
        <p:txBody>
          <a:bodyPr>
            <a:normAutofit/>
          </a:bodyPr>
          <a:lstStyle>
            <a:lvl1pPr algn="l">
              <a:defRPr sz="2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0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2904257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9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9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9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95" name="タイトル 11"/>
          <p:cNvSpPr>
            <a:spLocks noGrp="1"/>
          </p:cNvSpPr>
          <p:nvPr>
            <p:ph type="title"/>
          </p:nvPr>
        </p:nvSpPr>
        <p:spPr>
          <a:xfrm>
            <a:off x="457200" y="3579862"/>
            <a:ext cx="8229600" cy="389198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slideLayout" Target="../slideLayouts/slideLayout2.xml" Id="rId2" /><Relationship Type="http://schemas.openxmlformats.org/officeDocument/2006/relationships/slideLayout" Target="../slideLayouts/slideLayout3.xml" Id="rId3" /><Relationship Type="http://schemas.openxmlformats.org/officeDocument/2006/relationships/slideLayout" Target="../slideLayouts/slideLayout4.xml" Id="rId4" /><Relationship Type="http://schemas.openxmlformats.org/officeDocument/2006/relationships/slideLayout" Target="../slideLayouts/slideLayout5.xml" Id="rId5" /><Relationship Type="http://schemas.openxmlformats.org/officeDocument/2006/relationships/slideLayout" Target="../slideLayouts/slideLayout6.xml" Id="rId6" /><Relationship Type="http://schemas.openxmlformats.org/officeDocument/2006/relationships/slideLayout" Target="../slideLayouts/slideLayout7.xml" Id="rId7" /><Relationship Type="http://schemas.openxmlformats.org/officeDocument/2006/relationships/slideLayout" Target="../slideLayouts/slideLayout8.xml" Id="rId8" /><Relationship Type="http://schemas.openxmlformats.org/officeDocument/2006/relationships/slideLayout" Target="../slideLayouts/slideLayout9.xml" Id="rId9" /><Relationship Type="http://schemas.openxmlformats.org/officeDocument/2006/relationships/slideLayout" Target="../slideLayouts/slideLayout10.xml" Id="rId10" /><Relationship Type="http://schemas.openxmlformats.org/officeDocument/2006/relationships/slideLayout" Target="../slideLayouts/slideLayout11.xml" Id="rId11" /><Relationship Type="http://schemas.openxmlformats.org/officeDocument/2006/relationships/theme" Target="../theme/theme2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woPt" dir="t"/>
            </a:scene3d>
            <a:sp3d extrusionH="31750" contourW="6350">
              <a:bevelT w="31750" h="12700" prst="angle"/>
              <a:bevelB w="0"/>
              <a:contourClr>
                <a:schemeClr val="accent3"/>
              </a:contourClr>
            </a:sp3d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D2C120F9-CCC8-41B8-9CF4-81F36477B867}" type="datetimeFigureOut">
              <a:rPr lang="ja-JP" altLang="en-US" smtClean="0"/>
              <a:pPr/>
              <a:t>2015/3/4</a:t>
            </a:fld>
            <a:endParaRPr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7C9EFBE2-5886-415F-8C0C-55794DADCA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400" b="0" kern="1200" cap="none" spc="0">
          <a:ln/>
          <a:solidFill>
            <a:schemeClr val="accent3"/>
          </a:solidFill>
          <a:effectLst>
            <a:outerShdw blurRad="63500" dist="101600" dir="5400000" algn="t" rotWithShape="0">
              <a:schemeClr val="accent3">
                <a:lumMod val="50000"/>
                <a:alpha val="30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l"/>
        <a:defRPr kumimoji="1" sz="32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l"/>
        <a:defRPr kumimoji="1" sz="28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65225" indent="-250825" algn="l" defTabSz="914400" rtl="0" eaLnBrk="1" latinLnBrk="0" hangingPunct="1">
        <a:spcBef>
          <a:spcPct val="20000"/>
        </a:spcBef>
        <a:buSzPct val="80000"/>
        <a:buFont typeface="Wingdings" panose="05000000000000000000" pitchFamily="2" charset="2"/>
        <a:buChar char="l"/>
        <a:defRPr kumimoji="1" sz="24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14488" indent="-273050" algn="l" defTabSz="914400" rtl="0" eaLnBrk="1" latinLnBrk="0" hangingPunct="1">
        <a:spcBef>
          <a:spcPct val="20000"/>
        </a:spcBef>
        <a:buFont typeface="Verdana" panose="020B0604030504040204" pitchFamily="34" charset="0"/>
        <a:buChar char="-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62163" indent="-269875" algn="l" defTabSz="914400" rtl="0" eaLnBrk="1" latinLnBrk="0" hangingPunct="1">
        <a:spcBef>
          <a:spcPct val="20000"/>
        </a:spcBef>
        <a:buFont typeface="Verdana" panose="020B0604030504040204" pitchFamily="34" charset="0"/>
        <a:buChar char="-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419350" indent="-1778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779713" indent="-17621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3052763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>
          <a:tab pos="2868613" algn="l"/>
        </a:tabLst>
        <a:defRPr kumimoji="1" sz="14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3406775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200" kern="120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notesSlide" Target="../notesSlides/notesSlide1.xml" Id="rId2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図形 23"/>
          <p:cNvSpPr/>
          <p:nvPr/>
        </p:nvSpPr>
        <p:spPr>
          <a:xfrm>
            <a:off x="575269" y="1216736"/>
            <a:ext cx="1297450" cy="12096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9" name="図形 26"/>
          <p:cNvSpPr/>
          <p:nvPr/>
        </p:nvSpPr>
        <p:spPr>
          <a:xfrm>
            <a:off x="2628725" y="2426368"/>
            <a:ext cx="4104000" cy="576000"/>
          </a:xfrm>
          <a:prstGeom prst="downArrow">
            <a:avLst/>
          </a:prstGeom>
          <a:noFill/>
          <a:ln w="12700" cap="flat" cmpd="sng">
            <a:noFill/>
            <a:prstDash val="solid"/>
            <a:miter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ja-JP" altLang="en-US">
              <a:ln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1120" name="図形 27"/>
          <p:cNvSpPr/>
          <p:nvPr/>
        </p:nvSpPr>
        <p:spPr>
          <a:xfrm>
            <a:off x="3030625" y="2606900"/>
            <a:ext cx="3019432" cy="790937"/>
          </a:xfrm>
          <a:prstGeom prst="downArrow">
            <a:avLst>
              <a:gd name="adj1" fmla="val 47038"/>
              <a:gd name="adj2" fmla="val 48101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chemeClr val="tx1"/>
            </a:solidFill>
            <a:prstDash val="solid"/>
            <a:miter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ja-JP" altLang="en-US">
              <a:ln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1121" name="図形 34"/>
          <p:cNvSpPr/>
          <p:nvPr/>
        </p:nvSpPr>
        <p:spPr>
          <a:xfrm>
            <a:off x="1872719" y="1224486"/>
            <a:ext cx="1297450" cy="12096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400"/>
          </a:p>
        </p:txBody>
      </p:sp>
      <p:sp>
        <p:nvSpPr>
          <p:cNvPr id="1122" name="図形 35"/>
          <p:cNvSpPr/>
          <p:nvPr/>
        </p:nvSpPr>
        <p:spPr>
          <a:xfrm>
            <a:off x="4483968" y="1232124"/>
            <a:ext cx="1297450" cy="12096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3" name="図形 36"/>
          <p:cNvSpPr/>
          <p:nvPr/>
        </p:nvSpPr>
        <p:spPr>
          <a:xfrm>
            <a:off x="5798903" y="1213666"/>
            <a:ext cx="1297450" cy="125646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4" name="図形 37"/>
          <p:cNvSpPr/>
          <p:nvPr/>
        </p:nvSpPr>
        <p:spPr>
          <a:xfrm>
            <a:off x="609100" y="3610929"/>
            <a:ext cx="1297450" cy="12096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5" name="図形 38"/>
          <p:cNvSpPr/>
          <p:nvPr/>
        </p:nvSpPr>
        <p:spPr>
          <a:xfrm>
            <a:off x="7096353" y="1224521"/>
            <a:ext cx="1358153" cy="12432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6" name="図形 39"/>
          <p:cNvSpPr/>
          <p:nvPr/>
        </p:nvSpPr>
        <p:spPr>
          <a:xfrm>
            <a:off x="3170169" y="1232124"/>
            <a:ext cx="1297450" cy="12096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7" name="図形 40"/>
          <p:cNvSpPr/>
          <p:nvPr/>
        </p:nvSpPr>
        <p:spPr>
          <a:xfrm>
            <a:off x="1906550" y="3610929"/>
            <a:ext cx="1297450" cy="12096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8" name="図形 41"/>
          <p:cNvSpPr/>
          <p:nvPr/>
        </p:nvSpPr>
        <p:spPr>
          <a:xfrm>
            <a:off x="5798900" y="3610929"/>
            <a:ext cx="1297450" cy="12096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9" name="図形 42"/>
          <p:cNvSpPr/>
          <p:nvPr/>
        </p:nvSpPr>
        <p:spPr>
          <a:xfrm>
            <a:off x="7096350" y="3610929"/>
            <a:ext cx="1297450" cy="12096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0" name="図形 43"/>
          <p:cNvSpPr/>
          <p:nvPr/>
        </p:nvSpPr>
        <p:spPr>
          <a:xfrm>
            <a:off x="3204002" y="3610929"/>
            <a:ext cx="1297450" cy="12096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1" name="図形 44"/>
          <p:cNvSpPr/>
          <p:nvPr/>
        </p:nvSpPr>
        <p:spPr>
          <a:xfrm>
            <a:off x="4501453" y="3610929"/>
            <a:ext cx="1297450" cy="12096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 algn="ctr">
            <a:solidFill>
              <a:srgbClr val="00B0F0"/>
            </a:solidFill>
            <a:prstDash val="solid"/>
            <a:miter lim="800000"/>
          </a:ln>
          <a:effectLst>
            <a:reflection endA="300" endPos="0" dist="508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2" name="テキスト 45"/>
          <p:cNvSpPr txBox="1"/>
          <p:nvPr/>
        </p:nvSpPr>
        <p:spPr>
          <a:xfrm>
            <a:off x="717825" y="1275750"/>
            <a:ext cx="1080000" cy="845493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600"/>
              <a:t>【</a:t>
            </a:r>
            <a:r>
              <a:rPr lang="ja-JP" altLang="en-US" sz="1600" b="1"/>
              <a:t>人口</a:t>
            </a:r>
            <a:r>
              <a:rPr lang="ja-JP" altLang="en-US" sz="1600"/>
              <a:t>】</a:t>
            </a:r>
            <a:endParaRPr lang="ja-JP" altLang="en-US" sz="2400"/>
          </a:p>
          <a:p>
            <a:pPr algn="ctr">
              <a:defRPr lang="ja-JP" altLang="en-US"/>
            </a:pPr>
            <a:r>
              <a:rPr lang="ja-JP" altLang="en-US" sz="1100" b="1"/>
              <a:t>福岡市</a:t>
            </a:r>
            <a:r>
              <a:rPr lang="ja-JP" altLang="en-US" sz="1100" b="1"/>
              <a:t>・</a:t>
            </a:r>
            <a:endParaRPr lang="ja-JP" altLang="en-US" sz="1100" b="1"/>
          </a:p>
          <a:p>
            <a:pPr algn="ctr">
              <a:defRPr lang="ja-JP" altLang="en-US"/>
            </a:pPr>
            <a:r>
              <a:rPr lang="ja-JP" altLang="en-US" sz="1100" b="1"/>
              <a:t>久留米市</a:t>
            </a:r>
            <a:r>
              <a:rPr lang="ja-JP" altLang="en-US" sz="1100" b="1"/>
              <a:t>等へ</a:t>
            </a:r>
            <a:r>
              <a:rPr lang="ja-JP" altLang="en-US" sz="1100" b="1"/>
              <a:t>流出</a:t>
            </a:r>
            <a:endParaRPr lang="ja-JP" altLang="en-US" sz="1200" b="1"/>
          </a:p>
        </p:txBody>
      </p:sp>
      <p:sp>
        <p:nvSpPr>
          <p:cNvPr id="1133" name="テキスト 46"/>
          <p:cNvSpPr txBox="1"/>
          <p:nvPr/>
        </p:nvSpPr>
        <p:spPr>
          <a:xfrm>
            <a:off x="1838888" y="1277382"/>
            <a:ext cx="1365112" cy="937826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所得</a:t>
            </a:r>
            <a:r>
              <a:rPr lang="ja-JP" altLang="en-US" sz="1400"/>
              <a:t>】</a:t>
            </a:r>
            <a:endParaRPr lang="ja-JP" altLang="en-US" sz="1600"/>
          </a:p>
          <a:p>
            <a:pPr algn="ctr">
              <a:defRPr lang="ja-JP" altLang="en-US"/>
            </a:pPr>
            <a:r>
              <a:rPr lang="ja-JP" altLang="en-US" sz="1100"/>
              <a:t>一人当たり所得額</a:t>
            </a:r>
            <a:r>
              <a:rPr lang="ja-JP" altLang="en-US" sz="1400"/>
              <a:t>    </a:t>
            </a:r>
            <a:endParaRPr lang="ja-JP" altLang="en-US" sz="1800"/>
          </a:p>
          <a:p>
            <a:pPr algn="ctr">
              <a:defRPr lang="ja-JP" altLang="en-US"/>
            </a:pPr>
            <a:r>
              <a:rPr lang="ja-JP" altLang="en-US" sz="1600" b="1"/>
              <a:t>2,329千円  </a:t>
            </a:r>
            <a:r>
              <a:rPr lang="ja-JP" altLang="en-US" sz="1100"/>
              <a:t>      (2016年)</a:t>
            </a:r>
            <a:endParaRPr lang="ja-JP" altLang="en-US" sz="1200"/>
          </a:p>
        </p:txBody>
      </p:sp>
      <p:sp>
        <p:nvSpPr>
          <p:cNvPr id="1134" name="テキスト 47"/>
          <p:cNvSpPr txBox="1"/>
          <p:nvPr/>
        </p:nvSpPr>
        <p:spPr>
          <a:xfrm>
            <a:off x="3097447" y="1283388"/>
            <a:ext cx="1442894" cy="891659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財政</a:t>
            </a:r>
            <a:r>
              <a:rPr lang="ja-JP" altLang="en-US" sz="1400"/>
              <a:t>】        </a:t>
            </a:r>
            <a:r>
              <a:rPr lang="ja-JP" altLang="en-US" sz="1100"/>
              <a:t>財政力指数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1600" b="1"/>
              <a:t>0.37</a:t>
            </a:r>
            <a:r>
              <a:rPr lang="ja-JP" altLang="en-US" sz="1400"/>
              <a:t>   </a:t>
            </a:r>
            <a:r>
              <a:rPr lang="ja-JP" altLang="en-US" sz="1400"/>
              <a:t>      </a:t>
            </a:r>
            <a:r>
              <a:rPr lang="ja-JP" altLang="en-US" sz="1200"/>
              <a:t>       </a:t>
            </a:r>
            <a:r>
              <a:rPr lang="ja-JP" altLang="en-US" sz="1100"/>
              <a:t>(2016年)</a:t>
            </a:r>
            <a:endParaRPr lang="ja-JP" altLang="en-US" sz="1400"/>
          </a:p>
        </p:txBody>
      </p:sp>
      <p:sp>
        <p:nvSpPr>
          <p:cNvPr id="1135" name="テキスト 48"/>
          <p:cNvSpPr txBox="1"/>
          <p:nvPr/>
        </p:nvSpPr>
        <p:spPr>
          <a:xfrm>
            <a:off x="4414196" y="1288345"/>
            <a:ext cx="1436994" cy="937826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創業</a:t>
            </a:r>
            <a:r>
              <a:rPr lang="ja-JP" altLang="en-US" sz="1400"/>
              <a:t>】        </a:t>
            </a:r>
            <a:r>
              <a:rPr lang="ja-JP" altLang="en-US" sz="1100"/>
              <a:t>創業比率</a:t>
            </a:r>
            <a:r>
              <a:rPr lang="ja-JP" altLang="en-US" sz="1400"/>
              <a:t>  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1600" b="1"/>
              <a:t>4.38</a:t>
            </a:r>
            <a:r>
              <a:rPr lang="ja-JP" altLang="en-US" sz="1600" b="1"/>
              <a:t> </a:t>
            </a:r>
            <a:r>
              <a:rPr lang="ja-JP" altLang="en-US" sz="1600"/>
              <a:t> </a:t>
            </a:r>
            <a:r>
              <a:rPr lang="ja-JP" altLang="en-US" sz="1400"/>
              <a:t>    </a:t>
            </a:r>
            <a:r>
              <a:rPr lang="ja-JP" altLang="en-US" sz="1400"/>
              <a:t>      </a:t>
            </a:r>
            <a:r>
              <a:rPr lang="ja-JP" altLang="en-US" sz="1200"/>
              <a:t>        </a:t>
            </a:r>
            <a:r>
              <a:rPr lang="ja-JP" altLang="en-US" sz="1100"/>
              <a:t>(2014～2016年)</a:t>
            </a:r>
            <a:endParaRPr lang="ja-JP" altLang="en-US" sz="1400"/>
          </a:p>
        </p:txBody>
      </p:sp>
      <p:sp>
        <p:nvSpPr>
          <p:cNvPr id="1136" name="テキスト 49"/>
          <p:cNvSpPr txBox="1"/>
          <p:nvPr/>
        </p:nvSpPr>
        <p:spPr>
          <a:xfrm>
            <a:off x="5637989" y="1298777"/>
            <a:ext cx="1619275" cy="937826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経済循環</a:t>
            </a:r>
            <a:r>
              <a:rPr lang="ja-JP" altLang="en-US" sz="1400"/>
              <a:t>】    </a:t>
            </a:r>
            <a:r>
              <a:rPr lang="ja-JP" altLang="en-US" sz="1100"/>
              <a:t>地域経済循環率</a:t>
            </a:r>
            <a:r>
              <a:rPr lang="ja-JP" altLang="en-US" sz="1400"/>
              <a:t>         </a:t>
            </a:r>
            <a:r>
              <a:rPr lang="ja-JP" altLang="en-US" sz="1600" b="1"/>
              <a:t>70.8</a:t>
            </a:r>
            <a:r>
              <a:rPr lang="ja-JP" altLang="en-US" sz="1600" b="1"/>
              <a:t>％</a:t>
            </a:r>
            <a:r>
              <a:rPr lang="ja-JP" altLang="en-US" sz="1600"/>
              <a:t>   </a:t>
            </a:r>
            <a:r>
              <a:rPr lang="ja-JP" altLang="en-US" sz="1400"/>
              <a:t>         </a:t>
            </a:r>
            <a:r>
              <a:rPr lang="ja-JP" altLang="en-US" sz="1100"/>
              <a:t>(2013年)</a:t>
            </a:r>
            <a:endParaRPr lang="ja-JP" altLang="en-US"/>
          </a:p>
        </p:txBody>
      </p:sp>
      <p:sp>
        <p:nvSpPr>
          <p:cNvPr id="1137" name="テキスト 50"/>
          <p:cNvSpPr txBox="1"/>
          <p:nvPr/>
        </p:nvSpPr>
        <p:spPr>
          <a:xfrm>
            <a:off x="7020571" y="1291139"/>
            <a:ext cx="1509718" cy="1076325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消費額</a:t>
            </a:r>
            <a:r>
              <a:rPr lang="ja-JP" altLang="en-US" sz="1400"/>
              <a:t>】      </a:t>
            </a:r>
            <a:r>
              <a:rPr lang="ja-JP" altLang="en-US" sz="1100"/>
              <a:t>域内消費額</a:t>
            </a:r>
            <a:r>
              <a:rPr lang="ja-JP" altLang="en-US" sz="1400"/>
              <a:t>    </a:t>
            </a:r>
            <a:r>
              <a:rPr lang="ja-JP" altLang="en-US" sz="1600" b="1"/>
              <a:t>726円</a:t>
            </a:r>
            <a:r>
              <a:rPr lang="ja-JP" altLang="en-US" sz="1400" b="1"/>
              <a:t> </a:t>
            </a:r>
            <a:r>
              <a:rPr lang="ja-JP" altLang="en-US" sz="1400"/>
              <a:t>      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900"/>
              <a:t>(観光客1人あた</a:t>
            </a:r>
            <a:r>
              <a:rPr lang="ja-JP" altLang="en-US" sz="800"/>
              <a:t>り</a:t>
            </a:r>
            <a:r>
              <a:rPr lang="ja-JP" altLang="en-US" sz="900"/>
              <a:t>)  </a:t>
            </a:r>
            <a:r>
              <a:rPr lang="ja-JP" altLang="en-US" sz="900"/>
              <a:t>(</a:t>
            </a:r>
            <a:r>
              <a:rPr lang="ja-JP" altLang="en-US" sz="1100"/>
              <a:t>2016年)</a:t>
            </a:r>
            <a:endParaRPr lang="ja-JP" altLang="en-US" sz="1400"/>
          </a:p>
        </p:txBody>
      </p:sp>
      <p:sp>
        <p:nvSpPr>
          <p:cNvPr id="1138" name="テキスト 51"/>
          <p:cNvSpPr txBox="1"/>
          <p:nvPr/>
        </p:nvSpPr>
        <p:spPr>
          <a:xfrm>
            <a:off x="717825" y="3677583"/>
            <a:ext cx="1080000" cy="845493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600"/>
              <a:t>【</a:t>
            </a:r>
            <a:r>
              <a:rPr lang="ja-JP" altLang="en-US" sz="1600" b="1"/>
              <a:t>人口</a:t>
            </a:r>
            <a:r>
              <a:rPr lang="ja-JP" altLang="en-US" sz="1600"/>
              <a:t>】</a:t>
            </a:r>
            <a:endParaRPr lang="ja-JP" altLang="en-US" sz="2400"/>
          </a:p>
          <a:p>
            <a:pPr algn="ctr">
              <a:defRPr lang="ja-JP" altLang="en-US"/>
            </a:pPr>
            <a:r>
              <a:rPr lang="ja-JP" altLang="en-US" sz="1100" b="1">
                <a:solidFill>
                  <a:schemeClr val="tx1"/>
                </a:solidFill>
              </a:rPr>
              <a:t>福岡市</a:t>
            </a:r>
            <a:r>
              <a:rPr lang="ja-JP" altLang="en-US" sz="1100" b="1">
                <a:solidFill>
                  <a:schemeClr val="tx1"/>
                </a:solidFill>
              </a:rPr>
              <a:t>・</a:t>
            </a:r>
            <a:endParaRPr lang="ja-JP" altLang="en-US" sz="1100" b="1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1100" b="1">
                <a:solidFill>
                  <a:schemeClr val="tx1"/>
                </a:solidFill>
              </a:rPr>
              <a:t>久留米市</a:t>
            </a:r>
            <a:r>
              <a:rPr lang="ja-JP" altLang="en-US" sz="1100" b="1">
                <a:solidFill>
                  <a:schemeClr val="tx1"/>
                </a:solidFill>
              </a:rPr>
              <a:t>等へ</a:t>
            </a:r>
            <a:r>
              <a:rPr lang="ja-JP" altLang="en-US" sz="1100" b="1">
                <a:solidFill>
                  <a:schemeClr val="tx1"/>
                </a:solidFill>
              </a:rPr>
              <a:t>流出</a:t>
            </a:r>
            <a:endParaRPr lang="ja-JP" altLang="en-US" sz="1200" b="1">
              <a:solidFill>
                <a:schemeClr val="tx1"/>
              </a:solidFill>
            </a:endParaRPr>
          </a:p>
        </p:txBody>
      </p:sp>
      <p:sp>
        <p:nvSpPr>
          <p:cNvPr id="1139" name="テキスト 52"/>
          <p:cNvSpPr txBox="1"/>
          <p:nvPr/>
        </p:nvSpPr>
        <p:spPr>
          <a:xfrm>
            <a:off x="1872719" y="3662194"/>
            <a:ext cx="1365112" cy="937826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所得</a:t>
            </a:r>
            <a:r>
              <a:rPr lang="ja-JP" altLang="en-US" sz="1400"/>
              <a:t>】</a:t>
            </a:r>
            <a:endParaRPr lang="ja-JP" altLang="en-US" sz="1600"/>
          </a:p>
          <a:p>
            <a:pPr algn="ctr">
              <a:defRPr lang="ja-JP" altLang="en-US"/>
            </a:pPr>
            <a:r>
              <a:rPr lang="ja-JP" altLang="en-US" sz="1100"/>
              <a:t>一人当たり所得額</a:t>
            </a:r>
            <a:r>
              <a:rPr lang="ja-JP" altLang="en-US" sz="1400"/>
              <a:t> </a:t>
            </a:r>
            <a:r>
              <a:rPr lang="ja-JP" altLang="en-US" sz="1600" b="1">
                <a:solidFill>
                  <a:srgbClr val="FF0000"/>
                </a:solidFill>
              </a:rPr>
              <a:t>2,398千円</a:t>
            </a:r>
            <a:r>
              <a:rPr lang="ja-JP" altLang="en-US" sz="1400"/>
              <a:t> </a:t>
            </a:r>
            <a:r>
              <a:rPr lang="ja-JP" altLang="en-US" sz="1400" b="0"/>
              <a:t>  </a:t>
            </a:r>
            <a:r>
              <a:rPr lang="ja-JP" altLang="en-US" sz="1100" b="0"/>
              <a:t>        </a:t>
            </a:r>
            <a:r>
              <a:rPr lang="ja-JP" altLang="en-US" sz="1100" b="0">
                <a:solidFill>
                  <a:srgbClr val="FF0000"/>
                </a:solidFill>
              </a:rPr>
              <a:t>(2017年)</a:t>
            </a:r>
            <a:endParaRPr lang="ja-JP" altLang="en-US" sz="1200" b="0">
              <a:solidFill>
                <a:srgbClr val="FF0000"/>
              </a:solidFill>
            </a:endParaRPr>
          </a:p>
        </p:txBody>
      </p:sp>
      <p:sp>
        <p:nvSpPr>
          <p:cNvPr id="1140" name="テキスト 53"/>
          <p:cNvSpPr txBox="1"/>
          <p:nvPr/>
        </p:nvSpPr>
        <p:spPr>
          <a:xfrm>
            <a:off x="3131280" y="3677583"/>
            <a:ext cx="1442894" cy="891659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財政</a:t>
            </a:r>
            <a:r>
              <a:rPr lang="ja-JP" altLang="en-US" sz="1400"/>
              <a:t>】        </a:t>
            </a:r>
            <a:r>
              <a:rPr lang="ja-JP" altLang="en-US" sz="1100"/>
              <a:t>財政力指数</a:t>
            </a:r>
            <a:endParaRPr lang="ja-JP" altLang="en-US" sz="1400"/>
          </a:p>
          <a:p>
            <a:pPr algn="ctr">
              <a:defRPr lang="ja-JP" altLang="en-US"/>
            </a:pPr>
            <a:r>
              <a:rPr lang="ja-JP" altLang="en-US" sz="1600" b="1">
                <a:solidFill>
                  <a:srgbClr val="FF0000"/>
                </a:solidFill>
              </a:rPr>
              <a:t>0.38</a:t>
            </a:r>
            <a:r>
              <a:rPr lang="ja-JP" altLang="en-US" sz="1400"/>
              <a:t>   </a:t>
            </a:r>
            <a:r>
              <a:rPr lang="ja-JP" altLang="en-US" sz="1400">
                <a:solidFill>
                  <a:srgbClr val="FF0000"/>
                </a:solidFill>
              </a:rPr>
              <a:t> </a:t>
            </a:r>
            <a:r>
              <a:rPr lang="ja-JP" altLang="en-US" sz="1400"/>
              <a:t>     </a:t>
            </a:r>
            <a:r>
              <a:rPr lang="ja-JP" altLang="en-US" sz="1200"/>
              <a:t>   </a:t>
            </a:r>
            <a:r>
              <a:rPr lang="ja-JP" altLang="en-US" sz="1100">
                <a:solidFill>
                  <a:srgbClr val="FF0000"/>
                </a:solidFill>
              </a:rPr>
              <a:t>(2018年)</a:t>
            </a:r>
            <a:endParaRPr lang="ja-JP" altLang="en-US" sz="1100"/>
          </a:p>
        </p:txBody>
      </p:sp>
      <p:sp>
        <p:nvSpPr>
          <p:cNvPr id="1141" name="テキスト 54"/>
          <p:cNvSpPr txBox="1"/>
          <p:nvPr/>
        </p:nvSpPr>
        <p:spPr>
          <a:xfrm>
            <a:off x="4431680" y="3677583"/>
            <a:ext cx="1436994" cy="968603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創業</a:t>
            </a:r>
            <a:r>
              <a:rPr lang="ja-JP" altLang="en-US" sz="1400"/>
              <a:t>】        </a:t>
            </a:r>
            <a:r>
              <a:rPr lang="ja-JP" altLang="en-US" sz="1100"/>
              <a:t>創業比率</a:t>
            </a:r>
            <a:r>
              <a:rPr lang="ja-JP" altLang="en-US" sz="1400"/>
              <a:t>       </a:t>
            </a:r>
            <a:r>
              <a:rPr lang="ja-JP" altLang="en-US" sz="1600" b="1"/>
              <a:t> 4.38</a:t>
            </a:r>
            <a:r>
              <a:rPr lang="ja-JP" altLang="en-US" sz="1400" b="1"/>
              <a:t>  </a:t>
            </a:r>
            <a:r>
              <a:rPr lang="ja-JP" altLang="en-US" sz="1200"/>
              <a:t>    </a:t>
            </a:r>
            <a:r>
              <a:rPr lang="ja-JP" altLang="en-US" sz="1100"/>
              <a:t>(2014～2016年)</a:t>
            </a:r>
            <a:endParaRPr lang="ja-JP" altLang="en-US" sz="1400"/>
          </a:p>
        </p:txBody>
      </p:sp>
      <p:sp>
        <p:nvSpPr>
          <p:cNvPr id="1142" name="テキスト 55"/>
          <p:cNvSpPr txBox="1"/>
          <p:nvPr/>
        </p:nvSpPr>
        <p:spPr>
          <a:xfrm>
            <a:off x="5637988" y="3682681"/>
            <a:ext cx="1619275" cy="937826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経済循環</a:t>
            </a:r>
            <a:r>
              <a:rPr lang="ja-JP" altLang="en-US" sz="1400"/>
              <a:t>】    </a:t>
            </a:r>
            <a:r>
              <a:rPr lang="ja-JP" altLang="en-US" sz="1100"/>
              <a:t>地域経済循環率 </a:t>
            </a:r>
            <a:r>
              <a:rPr lang="ja-JP" altLang="en-US" sz="1400"/>
              <a:t>        </a:t>
            </a:r>
            <a:r>
              <a:rPr lang="ja-JP" altLang="en-US" sz="1600" b="1">
                <a:solidFill>
                  <a:srgbClr val="FF0000"/>
                </a:solidFill>
              </a:rPr>
              <a:t>67.9</a:t>
            </a:r>
            <a:r>
              <a:rPr lang="ja-JP" altLang="en-US" sz="1600" b="1">
                <a:solidFill>
                  <a:srgbClr val="FF0000"/>
                </a:solidFill>
              </a:rPr>
              <a:t>％</a:t>
            </a:r>
            <a:r>
              <a:rPr lang="ja-JP" altLang="en-US" sz="1400"/>
              <a:t>            </a:t>
            </a:r>
            <a:r>
              <a:rPr lang="ja-JP" altLang="en-US" sz="1100">
                <a:solidFill>
                  <a:srgbClr val="FF0000"/>
                </a:solidFill>
              </a:rPr>
              <a:t>(2015年)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1143" name="テキスト 56"/>
          <p:cNvSpPr txBox="1"/>
          <p:nvPr/>
        </p:nvSpPr>
        <p:spPr>
          <a:xfrm>
            <a:off x="6990219" y="3692972"/>
            <a:ext cx="1509718" cy="1060936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/>
              <a:t>【</a:t>
            </a:r>
            <a:r>
              <a:rPr lang="ja-JP" altLang="en-US" sz="1400" b="1"/>
              <a:t>消費額</a:t>
            </a:r>
            <a:r>
              <a:rPr lang="ja-JP" altLang="en-US" sz="1400"/>
              <a:t>】      </a:t>
            </a:r>
            <a:r>
              <a:rPr lang="ja-JP" altLang="en-US" sz="1100"/>
              <a:t>域内消費額</a:t>
            </a:r>
            <a:r>
              <a:rPr lang="ja-JP" altLang="en-US" sz="1400"/>
              <a:t>    </a:t>
            </a:r>
            <a:r>
              <a:rPr lang="ja-JP" altLang="en-US" sz="1600" b="1">
                <a:solidFill>
                  <a:srgbClr val="FF0000"/>
                </a:solidFill>
              </a:rPr>
              <a:t>1,082</a:t>
            </a:r>
            <a:r>
              <a:rPr lang="ja-JP" altLang="en-US" sz="1600" b="1">
                <a:solidFill>
                  <a:srgbClr val="FF0000"/>
                </a:solidFill>
              </a:rPr>
              <a:t>円</a:t>
            </a:r>
            <a:r>
              <a:rPr lang="ja-JP" altLang="en-US" sz="1400" b="1">
                <a:solidFill>
                  <a:srgbClr val="FF0000"/>
                </a:solidFill>
              </a:rPr>
              <a:t> </a:t>
            </a:r>
            <a:r>
              <a:rPr lang="ja-JP" altLang="en-US" sz="1400"/>
              <a:t>      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800"/>
              <a:t>(観光客1人あた</a:t>
            </a:r>
            <a:r>
              <a:rPr lang="ja-JP" altLang="en-US" sz="700"/>
              <a:t>り</a:t>
            </a:r>
            <a:r>
              <a:rPr lang="ja-JP" altLang="en-US" sz="800"/>
              <a:t>)  </a:t>
            </a:r>
            <a:r>
              <a:rPr lang="ja-JP" altLang="en-US" sz="900">
                <a:solidFill>
                  <a:srgbClr val="FF0000"/>
                </a:solidFill>
              </a:rPr>
              <a:t>(</a:t>
            </a:r>
            <a:r>
              <a:rPr lang="ja-JP" altLang="en-US" sz="1100">
                <a:solidFill>
                  <a:srgbClr val="FF0000"/>
                </a:solidFill>
              </a:rPr>
              <a:t>2018年)</a:t>
            </a:r>
            <a:endParaRPr lang="ja-JP" altLang="en-US" sz="1400">
              <a:solidFill>
                <a:srgbClr val="FF0000"/>
              </a:solidFill>
            </a:endParaRPr>
          </a:p>
        </p:txBody>
      </p:sp>
      <p:sp>
        <p:nvSpPr>
          <p:cNvPr id="1144" name="テキスト 57"/>
          <p:cNvSpPr txBox="1"/>
          <p:nvPr/>
        </p:nvSpPr>
        <p:spPr>
          <a:xfrm>
            <a:off x="485486" y="316062"/>
            <a:ext cx="8031934" cy="522327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2800" b="1">
                <a:latin typeface="メイリオ"/>
                <a:ea typeface="メイリオ"/>
              </a:rPr>
              <a:t>うきは市の地域経済状況 2016→2020</a:t>
            </a:r>
            <a:endParaRPr lang="ja-JP" altLang="en-US" b="1">
              <a:latin typeface="メイリオ"/>
              <a:ea typeface="メイリオ"/>
            </a:endParaRPr>
          </a:p>
        </p:txBody>
      </p:sp>
      <p:sp>
        <p:nvSpPr>
          <p:cNvPr id="1145" name="テキスト 58"/>
          <p:cNvSpPr txBox="1"/>
          <p:nvPr/>
        </p:nvSpPr>
        <p:spPr>
          <a:xfrm>
            <a:off x="396000" y="842211"/>
            <a:ext cx="1946175" cy="306884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400" b="1"/>
              <a:t>【2016年時点】</a:t>
            </a:r>
            <a:endParaRPr lang="ja-JP" altLang="en-US" b="1"/>
          </a:p>
        </p:txBody>
      </p:sp>
      <p:sp>
        <p:nvSpPr>
          <p:cNvPr id="1146" name="テキスト 59"/>
          <p:cNvSpPr txBox="1"/>
          <p:nvPr/>
        </p:nvSpPr>
        <p:spPr>
          <a:xfrm>
            <a:off x="548400" y="3244395"/>
            <a:ext cx="1946175" cy="306884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400" b="1">
                <a:solidFill>
                  <a:srgbClr val="FF0000"/>
                </a:solidFill>
              </a:rPr>
              <a:t>【2020年時点】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1147" name="テキスト 33"/>
          <p:cNvSpPr txBox="1"/>
          <p:nvPr/>
        </p:nvSpPr>
        <p:spPr>
          <a:xfrm>
            <a:off x="682550" y="4820561"/>
            <a:ext cx="1297450" cy="168384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500"/>
              <a:t>RESAS</a:t>
            </a:r>
            <a:endParaRPr lang="ja-JP" altLang="en-US"/>
          </a:p>
        </p:txBody>
      </p:sp>
      <p:sp>
        <p:nvSpPr>
          <p:cNvPr id="1148" name="テキスト 34"/>
          <p:cNvSpPr txBox="1"/>
          <p:nvPr/>
        </p:nvSpPr>
        <p:spPr>
          <a:xfrm>
            <a:off x="3214026" y="4803750"/>
            <a:ext cx="1297450" cy="168384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500"/>
              <a:t>RESAS</a:t>
            </a:r>
            <a:endParaRPr lang="ja-JP" altLang="en-US"/>
          </a:p>
        </p:txBody>
      </p:sp>
      <p:sp>
        <p:nvSpPr>
          <p:cNvPr id="1149" name="テキスト 35"/>
          <p:cNvSpPr txBox="1"/>
          <p:nvPr/>
        </p:nvSpPr>
        <p:spPr>
          <a:xfrm>
            <a:off x="4550498" y="4811262"/>
            <a:ext cx="1297450" cy="168384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500"/>
              <a:t>RESAS</a:t>
            </a:r>
            <a:endParaRPr lang="ja-JP" altLang="en-US"/>
          </a:p>
        </p:txBody>
      </p:sp>
      <p:sp>
        <p:nvSpPr>
          <p:cNvPr id="1150" name="テキスト 36"/>
          <p:cNvSpPr txBox="1"/>
          <p:nvPr/>
        </p:nvSpPr>
        <p:spPr>
          <a:xfrm>
            <a:off x="5836472" y="4823802"/>
            <a:ext cx="1297450" cy="168384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500"/>
              <a:t>RESAS</a:t>
            </a:r>
            <a:endParaRPr lang="ja-JP" altLang="en-US"/>
          </a:p>
        </p:txBody>
      </p:sp>
      <p:sp>
        <p:nvSpPr>
          <p:cNvPr id="1151" name="テキスト 38"/>
          <p:cNvSpPr txBox="1"/>
          <p:nvPr/>
        </p:nvSpPr>
        <p:spPr>
          <a:xfrm>
            <a:off x="1919844" y="4823802"/>
            <a:ext cx="996662" cy="1683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500"/>
              <a:t>福岡県市町村民経済計算</a:t>
            </a:r>
            <a:endParaRPr lang="ja-JP" altLang="en-US"/>
          </a:p>
        </p:txBody>
      </p:sp>
      <p:sp>
        <p:nvSpPr>
          <p:cNvPr id="1152" name="テキスト 39"/>
          <p:cNvSpPr txBox="1"/>
          <p:nvPr/>
        </p:nvSpPr>
        <p:spPr>
          <a:xfrm>
            <a:off x="7138857" y="4813776"/>
            <a:ext cx="1256104" cy="15299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400"/>
              <a:t>福岡県観光入込客推計調査</a:t>
            </a:r>
            <a:endParaRPr lang="ja-JP" altLang="en-US"/>
          </a:p>
        </p:txBody>
      </p:sp>
      <p:sp>
        <p:nvSpPr>
          <p:cNvPr id="1153" name="テキスト 40"/>
          <p:cNvSpPr txBox="1"/>
          <p:nvPr/>
        </p:nvSpPr>
        <p:spPr>
          <a:xfrm>
            <a:off x="7809006" y="339926"/>
            <a:ext cx="866994" cy="368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/>
              <a:t>資料2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 w="12700" cap="flat" cmpd="sng">
          <a:solidFill>
            <a:srgbClr val="00B050"/>
          </a:solidFill>
          <a:prstDash val="solid"/>
          <a:miter/>
          <a:headEnd/>
          <a:tailEnd/>
        </a:ln>
        <a:effectLst/>
      </a:spPr>
      <a:bodyPr vertOverflow="overflow" horzOverflow="overflow" anchor="ctr"/>
      <a:lstStyle>
        <a:defPPr algn="ctr">
          <a:defRPr lang="ja-JP" altLang="en-US">
            <a:ln>
              <a:solidFill>
                <a:schemeClr val="bg1"/>
              </a:solidFill>
            </a:ln>
            <a:noFill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スタイリッシュ">
  <a:themeElements>
    <a:clrScheme name="スタイリッシュ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スタイリッシュ">
      <a:majorFont>
        <a:latin typeface="Verdana"/>
        <a:ea typeface=""/>
        <a:cs typeface=""/>
        <a:font script="Jpan" typeface="メイリオ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メイリオ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スタイリッシュ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4.0.2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dcterms:created xsi:type="dcterms:W3CDTF">2020-02-13T05:06:45Z</dcterms:created>
  <dcterms:modified xsi:type="dcterms:W3CDTF">2020-10-26T04:21:43Z</dcterms:modified>
  <cp:revision>14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