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emf" ContentType="image/x-emf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olors1.xml" ContentType="application/vnd.ms-office.chartcolorstyle+xml"/>
  <Override PartName="/ppt/charts/style1.xml" ContentType="application/vnd.ms-office.chartstyl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thumbnail" Target="docProps/thumbnail.jpeg" Id="rId2" /><Relationship Type="http://schemas.openxmlformats.org/package/2006/relationships/metadata/core-properties" Target="docProps/core.xml" Id="rId3" /><Relationship Type="http://schemas.openxmlformats.org/officeDocument/2006/relationships/extended-properties" Target="docProps/app.xml" Id="rId4" /><Relationship Type="http://schemas.openxmlformats.org/officeDocument/2006/relationships/custom-properties" Target="docProps/custom.xml" Id="rId5" /><Relationship Type="http://schemas.openxmlformats.org/officeDocument/2006/relationships/officeDocument" Target="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2"/>
  </p:sldMasterIdLst>
  <p:notesMasterIdLst>
    <p:notesMasterId r:id="rId3"/>
  </p:notesMasterIdLst>
  <p:handoutMasterIdLst>
    <p:handoutMasterId r:id="rId4"/>
  </p:handoutMasterIdLst>
  <p:sldIdLst>
    <p:sldId id="256" r:id="rId5"/>
    <p:sldId id="258" r:id="rId6"/>
    <p:sldId id="269" r:id="rId7"/>
    <p:sldId id="259" r:id="rId8"/>
    <p:sldId id="261" r:id="rId9"/>
    <p:sldId id="262" r:id="rId10"/>
    <p:sldId id="270" r:id="rId11"/>
    <p:sldId id="264" r:id="rId12"/>
    <p:sldId id="265" r:id="rId13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restored">
    <p:restoredLeft sz="12808"/>
    <p:restoredTop sz="91544"/>
  </p:normalViewPr>
  <p:slideViewPr>
    <p:cSldViewPr>
      <p:cViewPr varScale="0">
        <p:scale>
          <a:sx n="110" d="100"/>
          <a:sy n="110" d="100"/>
        </p:scale>
        <p:origin x="-33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1" /><Relationship Type="http://schemas.openxmlformats.org/officeDocument/2006/relationships/slideMaster" Target="slideMasters/slideMaster1.xml" Id="rId2" /><Relationship Type="http://schemas.openxmlformats.org/officeDocument/2006/relationships/notesMaster" Target="notesMasters/notesMaster1.xml" Id="rId3" /><Relationship Type="http://schemas.openxmlformats.org/officeDocument/2006/relationships/handoutMaster" Target="handoutMasters/handoutMaster1.xml" Id="rId4" /><Relationship Type="http://schemas.openxmlformats.org/officeDocument/2006/relationships/slide" Target="slides/slide1.xml" Id="rId5" /><Relationship Type="http://schemas.openxmlformats.org/officeDocument/2006/relationships/slide" Target="slides/slide2.xml" Id="rId6" /><Relationship Type="http://schemas.openxmlformats.org/officeDocument/2006/relationships/slide" Target="slides/slide3.xml" Id="rId7" /><Relationship Type="http://schemas.openxmlformats.org/officeDocument/2006/relationships/slide" Target="slides/slide4.xml" Id="rId8" /><Relationship Type="http://schemas.openxmlformats.org/officeDocument/2006/relationships/slide" Target="slides/slide5.xml" Id="rId9" /><Relationship Type="http://schemas.openxmlformats.org/officeDocument/2006/relationships/slide" Target="slides/slide6.xml" Id="rId10" /><Relationship Type="http://schemas.openxmlformats.org/officeDocument/2006/relationships/slide" Target="slides/slide7.xml" Id="rId11" /><Relationship Type="http://schemas.openxmlformats.org/officeDocument/2006/relationships/slide" Target="slides/slide8.xml" Id="rId12" /><Relationship Type="http://schemas.openxmlformats.org/officeDocument/2006/relationships/slide" Target="slides/slide9.xml" Id="rId13" /><Relationship Type="http://schemas.openxmlformats.org/officeDocument/2006/relationships/presProps" Target="presProps.xml" Id="rId14" /><Relationship Type="http://schemas.openxmlformats.org/officeDocument/2006/relationships/viewProps" Target="viewProps.xml" Id="rId15" /><Relationship Type="http://schemas.openxmlformats.org/officeDocument/2006/relationships/tableStyles" Target="tableStyles.xml" Id="rId16" /></Relationships>
</file>

<file path=ppt/charts/_rels/chart1.xml.rels>&#65279;<?xml version="1.0" encoding="utf-8"?><Relationships xmlns="http://schemas.openxmlformats.org/package/2006/relationships"><Relationship Type="http://schemas.openxmlformats.org/officeDocument/2006/relationships/oleObject" Target="file:///\\filesvl\&#12358;&#12365;&#12399;&#24066;\L2030.&#20225;&#30011;&#35506;\203010.&#20225;&#30011;&#35519;&#25972;&#20418;\&#24179;&#25104;26&#24180;&#24230;&#20197;&#21069;&#12501;&#12457;&#12523;&#12480;%20&#65288;27&#24180;&#24230;&#26032;&#20107;&#21209;&#20998;&#25484;&#12395;&#24467;&#12356;&#12289;&#21508;&#12501;&#12457;&#12523;&#12480;&#12408;&#31227;&#21205;&#12434;&#12362;&#39000;&#12356;&#12375;&#12414;&#12377;&#65289;\01&#20225;&#30011;&#20840;&#33324;\28&#12414;&#12385;&#12539;&#12402;&#12392;&#12539;&#12375;&#12372;&#12392;&#21109;&#29983;&#38306;&#20418;\&#9670;27&#24180;&#24230;&#12358;&#12365;&#12399;&#24066;&#12523;&#12493;&#12483;&#12469;&#12531;&#12473;&#25126;&#30053;%20&#32207;&#21512;&#25126;&#30053;\&#12523;&#12493;&#12483;&#12469;&#12531;&#12473;&#25126;&#30053;&#25512;&#36914;&#21332;&#35696;&#20250;\&#20196;1.11.XX-&#31532;11&#22238;&#25126;&#30053;&#25512;&#36914;&#21332;&#35696;&#20250;\RESAS&#12487;&#12540;&#12479;&#26908;&#35388;&#12480;&#12454;&#12531;&#12525;&#12540;&#12489;\&#22259;&#34920;\&#22259;&#34920;1&#19968;3&#20154;&#21475;&#25512;&#31227;,1&#19968;4&#33258;&#28982;&#22679;&#28187;&#12539;&#31038;&#20250;&#22679;&#28187;,1-11&#20986;&#29983;&#29575;,1-13&#23558;&#26469;&#25512;&#35336;&#20154;&#21475;.xlsx" TargetMode="External" Id="rId1" /></Relationships>
</file>

<file path=ppt/charts/_rels/chart2.xml.rels>&#65279;<?xml version="1.0" encoding="utf-8"?><Relationships xmlns="http://schemas.openxmlformats.org/package/2006/relationships"><Relationship Type="http://schemas.openxmlformats.org/officeDocument/2006/relationships/oleObject" Target="file:///C:\Users\UC000671\Desktop\Book1.xlsx" TargetMode="External" Id="rId1" /><Relationship Type="http://schemas.openxmlformats.org/officeDocument/2006/relationships/chartUserShapes" Target="../drawings/drawing2.xml" Id="rId2" /><Relationship Type="http://schemas.microsoft.com/office/2011/relationships/chartColorStyle" Target="colors1.xml" Id="rId3" /><Relationship Type="http://schemas.microsoft.com/office/2011/relationships/chartStyle" Target="style1.xml" Id="rId4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14142678347933e-002"/>
          <c:y val="2.5210084033613446e-002"/>
          <c:w val="0.88360450563203985"/>
          <c:h val="0.82072829131652669"/>
        </c:manualLayout>
      </c:layout>
      <c:lineChart>
        <c:grouping val="standard"/>
        <c:varyColors val="0"/>
        <c:ser>
          <c:idx val="1"/>
          <c:order val="1"/>
          <c:tx>
            <c:strRef>
              <c:f>図表2人口動態!$C$2</c:f>
              <c:strCache>
                <c:ptCount val="1"/>
                <c:pt idx="0">
                  <c:v>転入数（人）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dPt>
            <c:idx val="19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FF6600"/>
                </a:solidFill>
                <a:prstDash val="solid"/>
              </a:ln>
            </c:spPr>
          </c:dPt>
          <c:dPt>
            <c:idx val="20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FF6600"/>
                </a:solidFill>
                <a:prstDash val="solid"/>
              </a:ln>
            </c:spPr>
          </c:dPt>
          <c:dPt>
            <c:idx val="21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FF6600"/>
                </a:solidFill>
                <a:prstDash val="solid"/>
              </a:ln>
            </c:spPr>
          </c:dPt>
          <c:dPt>
            <c:idx val="22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FF6600"/>
                </a:solidFill>
                <a:prstDash val="solid"/>
              </a:ln>
            </c:spPr>
          </c:dPt>
          <c:dPt>
            <c:idx val="23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FF6600"/>
                </a:solidFill>
                <a:prstDash val="solid"/>
              </a:ln>
            </c:spPr>
          </c:dPt>
          <c:dPt>
            <c:idx val="24"/>
            <c:invertIfNegative val="0"/>
            <c:marker>
              <c:symbol val="none"/>
            </c:marker>
            <c:bubble3D val="0"/>
          </c:dPt>
          <c:dLbls>
            <c:dLbl>
              <c:idx val="19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0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1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2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3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4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rgbClr val="FF0000"/>
                      </a:solidFill>
                    </a:defRPr>
                  </a:pPr>
                  <a:endParaRPr lang="ja-JP" alt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spPr>
              <a:noFill/>
              <a:ln>
                <a:noFill/>
              </a:ln>
            </c:spPr>
            <c:txPr>
              <a:bodyPr rot="0" horzOverflow="overflow" lIns="36576" tIns="18288" rIns="36576" bIns="18288" anchor="ctr" anchorCtr="1"/>
              <a:lstStyle/>
              <a:p>
                <a:pPr algn="ctr" rtl="0">
                  <a:defRPr kumimoji="0" sz="1000" kern="1200">
                    <a:solidFill>
                      <a:sysClr val="windowText" lastClr="000000"/>
                    </a:solidFill>
                  </a:defRPr>
                </a:pPr>
                <a:endParaRPr lang="ja-JP" alt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 xml:space="preserve">
</c:separator>
          </c:dLbls>
          <c:cat>
            <c:numRef>
              <c:f>'[図表1一3人口推移,1一4自然増減・社会増減,1-11出生率,1-13将来推計人口.xlsx]図表2人口動態'!$A$3:$A$27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'[図表1一3人口推移,1一4自然増減・社会増減,1-11出生率,1-13将来推計人口.xlsx]図表2人口動態'!$C$3:$C$27</c:f>
              <c:numCache>
                <c:formatCode>General</c:formatCode>
                <c:ptCount val="25"/>
                <c:pt idx="0">
                  <c:v>986</c:v>
                </c:pt>
                <c:pt idx="1">
                  <c:v>1123</c:v>
                </c:pt>
                <c:pt idx="2">
                  <c:v>1146</c:v>
                </c:pt>
                <c:pt idx="3">
                  <c:v>1178</c:v>
                </c:pt>
                <c:pt idx="4">
                  <c:v>1013</c:v>
                </c:pt>
                <c:pt idx="5">
                  <c:v>1059</c:v>
                </c:pt>
                <c:pt idx="6">
                  <c:v>1058</c:v>
                </c:pt>
                <c:pt idx="7">
                  <c:v>1016</c:v>
                </c:pt>
                <c:pt idx="8">
                  <c:v>1081</c:v>
                </c:pt>
                <c:pt idx="9">
                  <c:v>966</c:v>
                </c:pt>
                <c:pt idx="10">
                  <c:v>1017</c:v>
                </c:pt>
                <c:pt idx="11">
                  <c:v>879</c:v>
                </c:pt>
                <c:pt idx="12">
                  <c:v>882</c:v>
                </c:pt>
                <c:pt idx="13">
                  <c:v>907</c:v>
                </c:pt>
                <c:pt idx="14">
                  <c:v>810</c:v>
                </c:pt>
                <c:pt idx="15">
                  <c:v>825</c:v>
                </c:pt>
                <c:pt idx="16">
                  <c:v>830</c:v>
                </c:pt>
                <c:pt idx="17">
                  <c:v>843</c:v>
                </c:pt>
                <c:pt idx="18">
                  <c:v>753</c:v>
                </c:pt>
                <c:pt idx="19">
                  <c:v>830</c:v>
                </c:pt>
                <c:pt idx="20">
                  <c:v>811</c:v>
                </c:pt>
                <c:pt idx="21">
                  <c:v>793</c:v>
                </c:pt>
                <c:pt idx="22">
                  <c:v>817</c:v>
                </c:pt>
                <c:pt idx="23">
                  <c:v>914</c:v>
                </c:pt>
                <c:pt idx="24" formatCode="#,##0;[Red]\-#,##0">
                  <c:v>828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図表2人口動態!$D$2</c:f>
              <c:strCache>
                <c:ptCount val="1"/>
                <c:pt idx="0">
                  <c:v>転出数（人）</c:v>
                </c:pt>
              </c:strCache>
            </c:strRef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none"/>
          </c:marker>
          <c:dPt>
            <c:idx val="19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969696"/>
                </a:solidFill>
                <a:prstDash val="solid"/>
              </a:ln>
            </c:spPr>
          </c:dPt>
          <c:dPt>
            <c:idx val="20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969696"/>
                </a:solidFill>
                <a:prstDash val="solid"/>
              </a:ln>
            </c:spPr>
          </c:dPt>
          <c:dPt>
            <c:idx val="21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969696"/>
                </a:solidFill>
                <a:prstDash val="solid"/>
              </a:ln>
            </c:spPr>
          </c:dPt>
          <c:dPt>
            <c:idx val="22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969696"/>
                </a:solidFill>
                <a:prstDash val="solid"/>
              </a:ln>
            </c:spPr>
          </c:dPt>
          <c:dPt>
            <c:idx val="23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969696"/>
                </a:solidFill>
                <a:prstDash val="solid"/>
              </a:ln>
            </c:spPr>
          </c:dPt>
          <c:dPt>
            <c:idx val="24"/>
            <c:invertIfNegative val="0"/>
            <c:marker>
              <c:symbol val="none"/>
            </c:marker>
            <c:bubble3D val="0"/>
          </c:dPt>
          <c:dLbls>
            <c:dLbl>
              <c:idx val="19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0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1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2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3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4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rgbClr val="FF0000"/>
                      </a:solidFill>
                    </a:defRPr>
                  </a:pPr>
                  <a:endParaRPr lang="ja-JP" alt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spPr>
              <a:noFill/>
              <a:ln>
                <a:noFill/>
              </a:ln>
            </c:spPr>
            <c:txPr>
              <a:bodyPr rot="0" horzOverflow="overflow" lIns="36576" tIns="18288" rIns="36576" bIns="18288" anchor="ctr" anchorCtr="1"/>
              <a:lstStyle/>
              <a:p>
                <a:pPr algn="ctr" rtl="0">
                  <a:defRPr kumimoji="0" sz="1000" kern="1200">
                    <a:solidFill>
                      <a:sysClr val="windowText" lastClr="000000"/>
                    </a:solidFill>
                  </a:defRPr>
                </a:pPr>
                <a:endParaRPr lang="ja-JP" alt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 xml:space="preserve">
</c:separator>
          </c:dLbls>
          <c:cat>
            <c:numRef>
              <c:f>'[図表1一3人口推移,1一4自然増減・社会増減,1-11出生率,1-13将来推計人口.xlsx]図表2人口動態'!$A$3:$A$27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'[図表1一3人口推移,1一4自然増減・社会増減,1-11出生率,1-13将来推計人口.xlsx]図表2人口動態'!$D$3:$D$27</c:f>
              <c:numCache>
                <c:formatCode>General</c:formatCode>
                <c:ptCount val="25"/>
                <c:pt idx="0">
                  <c:v>1192</c:v>
                </c:pt>
                <c:pt idx="1">
                  <c:v>1187</c:v>
                </c:pt>
                <c:pt idx="2">
                  <c:v>1285</c:v>
                </c:pt>
                <c:pt idx="3">
                  <c:v>1198</c:v>
                </c:pt>
                <c:pt idx="4">
                  <c:v>1225</c:v>
                </c:pt>
                <c:pt idx="5">
                  <c:v>1272</c:v>
                </c:pt>
                <c:pt idx="6">
                  <c:v>1173</c:v>
                </c:pt>
                <c:pt idx="7">
                  <c:v>1118</c:v>
                </c:pt>
                <c:pt idx="8">
                  <c:v>1170</c:v>
                </c:pt>
                <c:pt idx="9">
                  <c:v>1249</c:v>
                </c:pt>
                <c:pt idx="10">
                  <c:v>1092</c:v>
                </c:pt>
                <c:pt idx="11">
                  <c:v>977</c:v>
                </c:pt>
                <c:pt idx="12">
                  <c:v>1075</c:v>
                </c:pt>
                <c:pt idx="13">
                  <c:v>1113</c:v>
                </c:pt>
                <c:pt idx="14">
                  <c:v>1014</c:v>
                </c:pt>
                <c:pt idx="15">
                  <c:v>1001</c:v>
                </c:pt>
                <c:pt idx="16">
                  <c:v>1005</c:v>
                </c:pt>
                <c:pt idx="17">
                  <c:v>996</c:v>
                </c:pt>
                <c:pt idx="18">
                  <c:v>907</c:v>
                </c:pt>
                <c:pt idx="19">
                  <c:v>927</c:v>
                </c:pt>
                <c:pt idx="20">
                  <c:v>1012</c:v>
                </c:pt>
                <c:pt idx="21">
                  <c:v>1029</c:v>
                </c:pt>
                <c:pt idx="22">
                  <c:v>975</c:v>
                </c:pt>
                <c:pt idx="23">
                  <c:v>938</c:v>
                </c:pt>
                <c:pt idx="24" formatCode="#,##0;[Red]\-#,##0">
                  <c:v>1056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図表2人口動態!$E$2</c:f>
              <c:strCache>
                <c:ptCount val="1"/>
                <c:pt idx="0">
                  <c:v>出生数（人）</c:v>
                </c:pt>
              </c:strCache>
            </c:strRef>
          </c:tx>
          <c:spPr>
            <a:ln w="25400">
              <a:solidFill>
                <a:srgbClr val="FFCC00"/>
              </a:solidFill>
              <a:prstDash val="solid"/>
            </a:ln>
          </c:spPr>
          <c:marker>
            <c:symbol val="none"/>
          </c:marker>
          <c:dPt>
            <c:idx val="19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FFCC00"/>
                </a:solidFill>
                <a:prstDash val="solid"/>
              </a:ln>
            </c:spPr>
          </c:dPt>
          <c:dPt>
            <c:idx val="20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FFCC00"/>
                </a:solidFill>
                <a:prstDash val="solid"/>
              </a:ln>
            </c:spPr>
          </c:dPt>
          <c:dPt>
            <c:idx val="21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FFCC00"/>
                </a:solidFill>
                <a:prstDash val="solid"/>
              </a:ln>
            </c:spPr>
          </c:dPt>
          <c:dPt>
            <c:idx val="22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FFCC00"/>
                </a:solidFill>
                <a:prstDash val="solid"/>
              </a:ln>
            </c:spPr>
          </c:dPt>
          <c:dPt>
            <c:idx val="23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FFCC00"/>
                </a:solidFill>
                <a:prstDash val="solid"/>
              </a:ln>
            </c:spPr>
          </c:dPt>
          <c:dPt>
            <c:idx val="24"/>
            <c:invertIfNegative val="0"/>
            <c:marker>
              <c:symbol val="none"/>
            </c:marker>
            <c:bubble3D val="0"/>
          </c:dPt>
          <c:dLbls>
            <c:dLbl>
              <c:idx val="19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0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1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2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3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4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rgbClr val="FF0000"/>
                      </a:solidFill>
                    </a:defRPr>
                  </a:pPr>
                  <a:endParaRPr lang="ja-JP" alt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spPr>
              <a:noFill/>
              <a:ln>
                <a:noFill/>
              </a:ln>
            </c:spPr>
            <c:txPr>
              <a:bodyPr rot="0" horzOverflow="overflow" lIns="36576" tIns="18288" rIns="36576" bIns="18288" anchor="ctr" anchorCtr="1"/>
              <a:lstStyle/>
              <a:p>
                <a:pPr algn="ctr" rtl="0">
                  <a:defRPr kumimoji="0" sz="1000" kern="1200">
                    <a:solidFill>
                      <a:sysClr val="windowText" lastClr="000000"/>
                    </a:solidFill>
                  </a:defRPr>
                </a:pPr>
                <a:endParaRPr lang="ja-JP" alt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 xml:space="preserve">
</c:separator>
          </c:dLbls>
          <c:cat>
            <c:numRef>
              <c:f>'[図表1一3人口推移,1一4自然増減・社会増減,1-11出生率,1-13将来推計人口.xlsx]図表2人口動態'!$A$3:$A$27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'[図表1一3人口推移,1一4自然増減・社会増減,1-11出生率,1-13将来推計人口.xlsx]図表2人口動態'!$E$3:$E$27</c:f>
              <c:numCache>
                <c:formatCode>General</c:formatCode>
                <c:ptCount val="25"/>
                <c:pt idx="0">
                  <c:v>314</c:v>
                </c:pt>
                <c:pt idx="1">
                  <c:v>303</c:v>
                </c:pt>
                <c:pt idx="2">
                  <c:v>323</c:v>
                </c:pt>
                <c:pt idx="3">
                  <c:v>314</c:v>
                </c:pt>
                <c:pt idx="4">
                  <c:v>291</c:v>
                </c:pt>
                <c:pt idx="5">
                  <c:v>321</c:v>
                </c:pt>
                <c:pt idx="6">
                  <c:v>295</c:v>
                </c:pt>
                <c:pt idx="7">
                  <c:v>295</c:v>
                </c:pt>
                <c:pt idx="8">
                  <c:v>262</c:v>
                </c:pt>
                <c:pt idx="9">
                  <c:v>288</c:v>
                </c:pt>
                <c:pt idx="10">
                  <c:v>236</c:v>
                </c:pt>
                <c:pt idx="11">
                  <c:v>276</c:v>
                </c:pt>
                <c:pt idx="12">
                  <c:v>258</c:v>
                </c:pt>
                <c:pt idx="13">
                  <c:v>263</c:v>
                </c:pt>
                <c:pt idx="14">
                  <c:v>272</c:v>
                </c:pt>
                <c:pt idx="15">
                  <c:v>242</c:v>
                </c:pt>
                <c:pt idx="16">
                  <c:v>256</c:v>
                </c:pt>
                <c:pt idx="17">
                  <c:v>246</c:v>
                </c:pt>
                <c:pt idx="18">
                  <c:v>238</c:v>
                </c:pt>
                <c:pt idx="19">
                  <c:v>228</c:v>
                </c:pt>
                <c:pt idx="20">
                  <c:v>232</c:v>
                </c:pt>
                <c:pt idx="21">
                  <c:v>247</c:v>
                </c:pt>
                <c:pt idx="22">
                  <c:v>228</c:v>
                </c:pt>
                <c:pt idx="23">
                  <c:v>186</c:v>
                </c:pt>
                <c:pt idx="24" formatCode="#,##0;[Red]\-#,##0">
                  <c:v>186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図表2人口動態!$F$2</c:f>
              <c:strCache>
                <c:ptCount val="1"/>
                <c:pt idx="0">
                  <c:v>死亡数（人）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dPt>
            <c:idx val="19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666699"/>
                </a:solidFill>
                <a:prstDash val="solid"/>
              </a:ln>
            </c:spPr>
          </c:dPt>
          <c:dPt>
            <c:idx val="20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666699"/>
                </a:solidFill>
                <a:prstDash val="solid"/>
              </a:ln>
            </c:spPr>
          </c:dPt>
          <c:dPt>
            <c:idx val="21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666699"/>
                </a:solidFill>
                <a:prstDash val="solid"/>
              </a:ln>
            </c:spPr>
          </c:dPt>
          <c:dPt>
            <c:idx val="22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666699"/>
                </a:solidFill>
                <a:prstDash val="solid"/>
              </a:ln>
            </c:spPr>
          </c:dPt>
          <c:dPt>
            <c:idx val="23"/>
            <c:invertIfNegative val="0"/>
            <c:marker>
              <c:symbol val="none"/>
            </c:marker>
            <c:bubble3D val="0"/>
            <c:spPr>
              <a:ln w="25400">
                <a:solidFill>
                  <a:srgbClr val="666699"/>
                </a:solidFill>
                <a:prstDash val="solid"/>
              </a:ln>
            </c:spPr>
          </c:dPt>
          <c:dPt>
            <c:idx val="24"/>
            <c:invertIfNegative val="0"/>
            <c:marker>
              <c:symbol val="none"/>
            </c:marker>
            <c:bubble3D val="0"/>
          </c:dPt>
          <c:dLbls>
            <c:dLbl>
              <c:idx val="19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0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1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2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3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ysClr val="windowText" lastClr="000000"/>
                      </a:solidFill>
                    </a:defRPr>
                  </a:pPr>
                  <a:endParaRPr lang="ja-JP" altLang="en-US">
                    <a:solidFill>
                      <a:sysClr val="windowText" lastClr="000000"/>
                    </a:solidFill>
                  </a:endParaR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dLbl>
              <c:idx val="24"/>
              <c:layout/>
              <c:spPr>
                <a:noFill/>
                <a:ln>
                  <a:noFill/>
                </a:ln>
              </c:spPr>
              <c:txPr>
                <a:bodyPr lIns="36576" tIns="18288" rIns="36576" bIns="18288"/>
                <a:lstStyle/>
                <a:p>
                  <a:pPr>
                    <a:defRPr kumimoji="0" sz="1000" kern="1200">
                      <a:solidFill>
                        <a:srgbClr val="FF0000"/>
                      </a:solidFill>
                    </a:defRPr>
                  </a:pPr>
                  <a:endParaRPr lang="ja-JP" alt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 xml:space="preserve">
</c:separator>
            </c:dLbl>
            <c:spPr>
              <a:noFill/>
              <a:ln>
                <a:noFill/>
              </a:ln>
            </c:spPr>
            <c:txPr>
              <a:bodyPr rot="0" horzOverflow="overflow" lIns="36576" tIns="18288" rIns="36576" bIns="18288" anchor="ctr" anchorCtr="1"/>
              <a:lstStyle/>
              <a:p>
                <a:pPr algn="ctr" rtl="0">
                  <a:defRPr kumimoji="0" sz="1000" kern="1200">
                    <a:solidFill>
                      <a:sysClr val="windowText" lastClr="000000"/>
                    </a:solidFill>
                  </a:defRPr>
                </a:pPr>
                <a:endParaRPr lang="ja-JP" alt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 xml:space="preserve">
</c:separator>
          </c:dLbls>
          <c:cat>
            <c:numRef>
              <c:f>'[図表1一3人口推移,1一4自然増減・社会増減,1-11出生率,1-13将来推計人口.xlsx]図表2人口動態'!$A$3:$A$27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'[図表1一3人口推移,1一4自然増減・社会増減,1-11出生率,1-13将来推計人口.xlsx]図表2人口動態'!$F$3:$F$27</c:f>
              <c:numCache>
                <c:formatCode>General</c:formatCode>
                <c:ptCount val="25"/>
                <c:pt idx="0">
                  <c:v>358</c:v>
                </c:pt>
                <c:pt idx="1">
                  <c:v>357</c:v>
                </c:pt>
                <c:pt idx="2">
                  <c:v>309</c:v>
                </c:pt>
                <c:pt idx="3">
                  <c:v>331</c:v>
                </c:pt>
                <c:pt idx="4">
                  <c:v>337</c:v>
                </c:pt>
                <c:pt idx="5">
                  <c:v>343</c:v>
                </c:pt>
                <c:pt idx="6">
                  <c:v>320</c:v>
                </c:pt>
                <c:pt idx="7">
                  <c:v>333</c:v>
                </c:pt>
                <c:pt idx="8">
                  <c:v>324</c:v>
                </c:pt>
                <c:pt idx="9">
                  <c:v>368</c:v>
                </c:pt>
                <c:pt idx="10">
                  <c:v>366</c:v>
                </c:pt>
                <c:pt idx="11">
                  <c:v>385</c:v>
                </c:pt>
                <c:pt idx="12">
                  <c:v>398</c:v>
                </c:pt>
                <c:pt idx="13">
                  <c:v>399</c:v>
                </c:pt>
                <c:pt idx="14">
                  <c:v>411</c:v>
                </c:pt>
                <c:pt idx="15">
                  <c:v>384</c:v>
                </c:pt>
                <c:pt idx="16">
                  <c:v>360</c:v>
                </c:pt>
                <c:pt idx="17">
                  <c:v>377</c:v>
                </c:pt>
                <c:pt idx="18">
                  <c:v>408</c:v>
                </c:pt>
                <c:pt idx="19">
                  <c:v>377</c:v>
                </c:pt>
                <c:pt idx="20">
                  <c:v>412</c:v>
                </c:pt>
                <c:pt idx="21">
                  <c:v>457</c:v>
                </c:pt>
                <c:pt idx="22">
                  <c:v>428</c:v>
                </c:pt>
                <c:pt idx="23">
                  <c:v>436</c:v>
                </c:pt>
                <c:pt idx="24" formatCode="#,##0;[Red]\-#,##0">
                  <c:v>456</c:v>
                </c:pt>
              </c:numCache>
            </c:numRef>
          </c:val>
          <c:smooth val="0"/>
        </c:ser>
        <c:dLbls>
          <c:spPr>
            <a:noFill/>
            <a:ln>
              <a:noFill/>
            </a:ln>
          </c:spPr>
          <c:txPr>
            <a:bodyPr rot="0" horzOverflow="overflow" anchor="ctr" anchorCtr="1"/>
            <a:lstStyle/>
            <a:p>
              <a:pPr algn="ctr" rtl="0">
                <a:defRPr sz="1000">
                  <a:solidFill>
                    <a:srgbClr val="000000"/>
                  </a:solidFill>
                </a:defRPr>
              </a:pPr>
              <a:endParaRPr lang="ja-JP" altLang="en-US"/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"/>
        <c:axId val="2"/>
      </c:lineChart>
      <c:lineChart>
        <c:grouping val="standard"/>
        <c:varyColors val="0"/>
        <c:ser>
          <c:idx val="0"/>
          <c:order val="0"/>
          <c:tx>
            <c:strRef>
              <c:f>図表2人口動態!$B$2</c:f>
              <c:strCache>
                <c:ptCount val="1"/>
                <c:pt idx="0">
                  <c:v>総人口（人）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'[図表1一3人口推移,1一4自然増減・社会増減,1-11出生率,1-13将来推計人口.xlsx]図表2人口動態'!$A$3:$A$27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'[図表1一3人口推移,1一4自然増減・社会増減,1-11出生率,1-13将来推計人口.xlsx]図表2人口動態'!$B$3:$B$27</c:f>
              <c:numCache>
                <c:formatCode>General</c:formatCode>
                <c:ptCount val="25"/>
                <c:pt idx="0">
                  <c:v>35179</c:v>
                </c:pt>
                <c:pt idx="1">
                  <c:v>34952.199999999997</c:v>
                </c:pt>
                <c:pt idx="2">
                  <c:v>34725.399999999994</c:v>
                </c:pt>
                <c:pt idx="3">
                  <c:v>34498.599999999991</c:v>
                </c:pt>
                <c:pt idx="4">
                  <c:v>34271.799999999988</c:v>
                </c:pt>
                <c:pt idx="5">
                  <c:v>34045</c:v>
                </c:pt>
                <c:pt idx="6">
                  <c:v>33816.4</c:v>
                </c:pt>
                <c:pt idx="7">
                  <c:v>33587.800000000003</c:v>
                </c:pt>
                <c:pt idx="8">
                  <c:v>33359.200000000004</c:v>
                </c:pt>
                <c:pt idx="9">
                  <c:v>33130.600000000006</c:v>
                </c:pt>
                <c:pt idx="10">
                  <c:v>32902</c:v>
                </c:pt>
                <c:pt idx="11">
                  <c:v>32649.6</c:v>
                </c:pt>
                <c:pt idx="12">
                  <c:v>32397.199999999997</c:v>
                </c:pt>
                <c:pt idx="13">
                  <c:v>32144.799999999996</c:v>
                </c:pt>
                <c:pt idx="14">
                  <c:v>31892.399999999994</c:v>
                </c:pt>
                <c:pt idx="15">
                  <c:v>31640</c:v>
                </c:pt>
                <c:pt idx="16">
                  <c:v>31387</c:v>
                </c:pt>
                <c:pt idx="17">
                  <c:v>31134</c:v>
                </c:pt>
                <c:pt idx="18">
                  <c:v>30881</c:v>
                </c:pt>
                <c:pt idx="19">
                  <c:v>30628</c:v>
                </c:pt>
                <c:pt idx="20">
                  <c:v>30375</c:v>
                </c:pt>
                <c:pt idx="21">
                  <c:v>30122</c:v>
                </c:pt>
                <c:pt idx="22">
                  <c:v>29869</c:v>
                </c:pt>
                <c:pt idx="23">
                  <c:v>29616</c:v>
                </c:pt>
                <c:pt idx="24">
                  <c:v>29363</c:v>
                </c:pt>
              </c:numCache>
            </c:numRef>
          </c:val>
          <c:smooth val="0"/>
        </c:ser>
        <c:dLbls>
          <c:spPr>
            <a:noFill/>
            <a:ln>
              <a:noFill/>
            </a:ln>
          </c:spPr>
          <c:txPr>
            <a:bodyPr rot="0" horzOverflow="overflow" anchor="ctr" anchorCtr="1"/>
            <a:lstStyle/>
            <a:p>
              <a:pPr algn="ctr" rtl="0">
                <a:defRPr sz="1000">
                  <a:solidFill>
                    <a:srgbClr val="000000"/>
                  </a:solidFill>
                </a:defRPr>
              </a:pPr>
              <a:endParaRPr lang="ja-JP" altLang="en-US"/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1"/>
        <c:axId val="12"/>
      </c:lineChart>
      <c:cat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horzOverflow="overflow" anchor="ctr" anchorCtr="1"/>
          <a:lstStyle/>
          <a:p>
            <a:pPr algn="ctr" rtl="0">
              <a:defRPr sz="1000">
                <a:solidFill>
                  <a:srgbClr val="000000"/>
                </a:solidFill>
              </a:defRPr>
            </a:pPr>
            <a:endParaRPr lang="ja-JP" altLang="en-US"/>
          </a:p>
        </c:txPr>
        <c:crossAx val="2"/>
        <c:crosses val="autoZero"/>
        <c:auto val="1"/>
        <c:lblAlgn val="ctr"/>
        <c:lblOffset val="100"/>
        <c:tickLblSkip val="1"/>
        <c:noMultiLvlLbl val="0"/>
      </c:catAx>
      <c:valAx>
        <c:axId val="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horzOverflow="overflow" anchor="ctr" anchorCtr="1"/>
          <a:lstStyle/>
          <a:p>
            <a:pPr algn="ctr" rtl="0">
              <a:defRPr sz="1000">
                <a:solidFill>
                  <a:srgbClr val="000000"/>
                </a:solidFill>
              </a:defRPr>
            </a:pPr>
            <a:endParaRPr lang="ja-JP" altLang="en-US"/>
          </a:p>
        </c:txPr>
        <c:crossAx val="1"/>
        <c:crosses val="autoZero"/>
        <c:crossBetween val="between"/>
      </c:valAx>
      <c:catAx>
        <c:axId val="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horzOverflow="overflow" anchor="ctr" anchorCtr="1"/>
          <a:lstStyle/>
          <a:p>
            <a:pPr algn="ctr" rtl="0">
              <a:defRPr sz="1000">
                <a:solidFill>
                  <a:srgbClr val="000000"/>
                </a:solidFill>
              </a:defRPr>
            </a:pPr>
            <a:endParaRPr lang="ja-JP" altLang="en-US"/>
          </a:p>
        </c:txPr>
        <c:crossAx val="12"/>
        <c:crosses val="autoZero"/>
        <c:auto val="1"/>
        <c:lblAlgn val="ctr"/>
        <c:lblOffset val="100"/>
        <c:tickLblSkip val="1"/>
        <c:noMultiLvlLbl val="0"/>
      </c:catAx>
      <c:valAx>
        <c:axId val="12"/>
        <c:scaling>
          <c:orientation val="minMax"/>
          <c:max val="37000"/>
          <c:min val="25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horzOverflow="overflow" anchor="ctr" anchorCtr="1"/>
          <a:lstStyle/>
          <a:p>
            <a:pPr algn="ctr" rtl="0">
              <a:defRPr sz="1000">
                <a:solidFill>
                  <a:srgbClr val="000000"/>
                </a:solidFill>
              </a:defRPr>
            </a:pPr>
            <a:endParaRPr lang="ja-JP" altLang="en-US"/>
          </a:p>
        </c:txPr>
        <c:crossAx val="11"/>
        <c:crosses val="max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19050509503781232"/>
          <c:y val="0.92833481787627203"/>
          <c:w val="0.61814109742441214"/>
          <c:h val="4.8265460030165915e-002"/>
        </c:manualLayout>
      </c:layout>
      <c:overlay val="0"/>
      <c:spPr>
        <a:noFill/>
        <a:ln>
          <a:noFill/>
        </a:ln>
      </c:spPr>
      <c:txPr>
        <a:bodyPr horzOverflow="overflow" anchor="ctr" anchorCtr="1"/>
        <a:lstStyle/>
        <a:p>
          <a:pPr algn="l" rtl="0">
            <a:defRPr sz="900">
              <a:solidFill>
                <a:srgbClr val="000000"/>
              </a:solidFill>
            </a:defRPr>
          </a:pPr>
          <a:endParaRPr lang="ja-JP" alt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 horzOverflow="overflow" anchor="ctr" anchorCtr="1"/>
    <a:lstStyle/>
    <a:p>
      <a:pPr algn="ctr" rtl="0">
        <a:defRPr lang="ja-JP" altLang="en-US" sz="1000" b="0" i="0" u="none" strike="noStrike" baseline="0">
          <a:solidFill>
            <a:srgbClr val="000000"/>
          </a:solidFill>
          <a:latin typeface="ＭＳ Ｐゴシック"/>
          <a:ea typeface="ＭＳ Ｐゴシック"/>
        </a:defRPr>
      </a:pPr>
      <a:endParaRPr lang="ja-JP" altLang="en-US"/>
    </a:p>
  </c:txPr>
  <c:externalData r:id="rId1">
    <c:autoUpdate val="0"/>
  </c:externalData>
  <c:extLst>
    <c:ext xmlns:c14="http://schemas.microsoft.com/office/drawing/2007/8/2/chart" uri="{781A3756-C4B2-4CAC-9D66-4F8BD8637D16}"/>
  </c:extLst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65102286401928e-002"/>
          <c:y val="2.257147700635416e-002"/>
          <c:w val="0.91095066185318885"/>
          <c:h val="0.81274830623900285"/>
        </c:manualLayout>
      </c:layout>
      <c:lineChart>
        <c:grouping val="standar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Pt>
            <c:idx val="1"/>
            <c:invertIfNegative val="0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0070C0"/>
                </a:solidFill>
                <a:round/>
              </a:ln>
              <a:effectLst/>
            </c:spPr>
          </c:dPt>
          <c:dPt>
            <c:idx val="3"/>
            <c:invertIfNegative val="0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0070C0"/>
                </a:solidFill>
                <a:round/>
              </a:ln>
              <a:effectLst/>
            </c:spPr>
          </c:dPt>
          <c:dPt>
            <c:idx val="4"/>
            <c:invertIfNegative val="0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0070C0"/>
                </a:solidFill>
                <a:round/>
              </a:ln>
              <a:effectLst/>
            </c:spPr>
          </c:dPt>
          <c:dPt>
            <c:idx val="6"/>
            <c:invertIfNegative val="0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0070C0"/>
                </a:solidFill>
                <a:round/>
              </a:ln>
              <a:effectLst/>
            </c:spPr>
          </c:dPt>
          <c:dPt>
            <c:idx val="7"/>
            <c:invertIfNegative val="0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0070C0"/>
                </a:solidFill>
                <a:round/>
              </a:ln>
              <a:effectLst/>
            </c:spPr>
          </c:dPt>
          <c:dPt>
            <c:idx val="15"/>
            <c:invertIfNegative val="0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0070C0"/>
                </a:solidFill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2.3718190460849435e-002"/>
                  <c:y val="2.5176975372510506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354112775614241e-002"/>
                  <c:y val="1.9193658699121405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753297773262214e-002"/>
                  <c:y val="3.295734584901025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629074591482515e-002"/>
                  <c:y val="3.0544716393209468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292330335964322e-002"/>
                  <c:y val="2.9139586950294911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no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01083032490974e-002"/>
                      <c:h val="6.0133630289532294e-002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-2.1546151892303786e-002"/>
                  <c:y val="-5.4003335789922814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wrap="square" lIns="36576" tIns="18288" rIns="36576" bIns="18288" anchor="ctr" anchorCtr="1">
                <a:spAutoFit/>
              </a:bodyPr>
              <a:lstStyle/>
              <a:p>
                <a:pPr algn="ctr" rtl="0">
                  <a:defRPr kumimoji="0" lang="ja-JP" altLang="en-US" sz="900" b="1" kern="120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ja-JP" alt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</c:dLbls>
          <c:cat>
            <c:strRef>
              <c:f>Sheet2!$B$2:$B$22</c:f>
              <c:strCache>
                <c:ptCount val="21"/>
                <c:pt idx="0">
                  <c:v xml:space="preserve"> 0 ～  4歳</c:v>
                </c:pt>
                <c:pt idx="1">
                  <c:v xml:space="preserve"> 5 ～  9歳</c:v>
                </c:pt>
                <c:pt idx="2">
                  <c:v>10 ～ 14歳</c:v>
                </c:pt>
                <c:pt idx="3">
                  <c:v>15 ～ 19歳</c:v>
                </c:pt>
                <c:pt idx="4">
                  <c:v>20 ～ 24歳</c:v>
                </c:pt>
                <c:pt idx="5">
                  <c:v>25 ～ 29歳</c:v>
                </c:pt>
                <c:pt idx="6">
                  <c:v>30 ～ 34歳</c:v>
                </c:pt>
                <c:pt idx="7">
                  <c:v>35 ～ 39歳</c:v>
                </c:pt>
                <c:pt idx="8">
                  <c:v>40 ～ 44歳</c:v>
                </c:pt>
                <c:pt idx="9">
                  <c:v>45 ～ 49歳</c:v>
                </c:pt>
                <c:pt idx="10">
                  <c:v>50 ～ 54歳</c:v>
                </c:pt>
                <c:pt idx="11">
                  <c:v>55 ～ 59歳</c:v>
                </c:pt>
                <c:pt idx="12">
                  <c:v>60 ～ 64歳</c:v>
                </c:pt>
                <c:pt idx="13">
                  <c:v>65 ～ 69歳</c:v>
                </c:pt>
                <c:pt idx="14">
                  <c:v>70 ～ 74歳</c:v>
                </c:pt>
                <c:pt idx="15">
                  <c:v>75 ～ 79歳</c:v>
                </c:pt>
                <c:pt idx="16">
                  <c:v>80 ～ 84歳</c:v>
                </c:pt>
                <c:pt idx="17">
                  <c:v>85 ～ 89歳</c:v>
                </c:pt>
                <c:pt idx="18">
                  <c:v>90 ～ 94歳</c:v>
                </c:pt>
                <c:pt idx="19">
                  <c:v>95 ～ 99歳</c:v>
                </c:pt>
                <c:pt idx="20">
                  <c:v>100歳以上</c:v>
                </c:pt>
              </c:strCache>
            </c:strRef>
          </c:cat>
          <c:val>
            <c:numRef>
              <c:f>[Book1.xlsx]Sheet2!$C$2:$C$22</c:f>
              <c:numCache>
                <c:formatCode>General</c:formatCode>
                <c:ptCount val="21"/>
                <c:pt idx="0">
                  <c:v>-6</c:v>
                </c:pt>
                <c:pt idx="1">
                  <c:v>-7</c:v>
                </c:pt>
                <c:pt idx="2">
                  <c:v>-17</c:v>
                </c:pt>
                <c:pt idx="3">
                  <c:v>-44</c:v>
                </c:pt>
                <c:pt idx="4">
                  <c:v>-104</c:v>
                </c:pt>
                <c:pt idx="5">
                  <c:v>-11</c:v>
                </c:pt>
                <c:pt idx="6">
                  <c:v>-29</c:v>
                </c:pt>
                <c:pt idx="7">
                  <c:v>-24</c:v>
                </c:pt>
                <c:pt idx="8">
                  <c:v>-2</c:v>
                </c:pt>
                <c:pt idx="9">
                  <c:v>0</c:v>
                </c:pt>
                <c:pt idx="10">
                  <c:v>7</c:v>
                </c:pt>
                <c:pt idx="11">
                  <c:v>11</c:v>
                </c:pt>
                <c:pt idx="12">
                  <c:v>16</c:v>
                </c:pt>
                <c:pt idx="13">
                  <c:v>9</c:v>
                </c:pt>
                <c:pt idx="14">
                  <c:v>-2</c:v>
                </c:pt>
                <c:pt idx="15">
                  <c:v>-4</c:v>
                </c:pt>
                <c:pt idx="16">
                  <c:v>8</c:v>
                </c:pt>
                <c:pt idx="17">
                  <c:v>1</c:v>
                </c:pt>
                <c:pt idx="18">
                  <c:v>-2</c:v>
                </c:pt>
                <c:pt idx="19">
                  <c:v>-1</c:v>
                </c:pt>
                <c:pt idx="20">
                  <c:v>-1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2017</c:v>
                </c:pt>
              </c:strCache>
            </c:strRef>
          </c:tx>
          <c:spPr>
            <a:noFill/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1"/>
            <c:invertIfNegative val="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2"/>
            <c:invertIfNegative val="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"/>
            <c:invertIfNegative val="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5"/>
            <c:invertIfNegative val="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14"/>
            <c:invertIfNegative val="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2.9676606553213105e-002"/>
                  <c:y val="3.525490348189235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>
                    <a:solidFill>
                      <a:srgbClr val="FF0000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178731690796707e-003"/>
                  <c:y val="-2.2144473320145328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>
                    <a:solidFill>
                      <a:srgbClr val="FF0000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660779315942908e-002"/>
                  <c:y val="-1.5925036096545837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no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97713598074608e-002"/>
                      <c:h val="5.3452115812917596e-00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3276860248064661e-002"/>
                  <c:y val="1.5215848575720907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>
                    <a:solidFill>
                      <a:srgbClr val="FF0000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2659961053255441e-002"/>
                  <c:y val="5.4274594985971585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>
                    <a:solidFill>
                      <a:srgbClr val="FF0000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wrap="square" lIns="36576" tIns="18288" rIns="36576" bIns="18288" anchor="ctr" anchorCtr="1">
                <a:spAutoFit/>
              </a:bodyPr>
              <a:lstStyle/>
              <a:p>
                <a:pPr algn="ctr" rtl="0">
                  <a:defRPr kumimoji="0" lang="ja-JP" altLang="en-US" sz="900" b="1" kern="120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ja-JP" alt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</c:dLbls>
          <c:cat>
            <c:strRef>
              <c:f>Sheet2!$B$2:$B$22</c:f>
              <c:strCache>
                <c:ptCount val="21"/>
                <c:pt idx="0">
                  <c:v xml:space="preserve"> 0 ～  4歳</c:v>
                </c:pt>
                <c:pt idx="1">
                  <c:v xml:space="preserve"> 5 ～  9歳</c:v>
                </c:pt>
                <c:pt idx="2">
                  <c:v>10 ～ 14歳</c:v>
                </c:pt>
                <c:pt idx="3">
                  <c:v>15 ～ 19歳</c:v>
                </c:pt>
                <c:pt idx="4">
                  <c:v>20 ～ 24歳</c:v>
                </c:pt>
                <c:pt idx="5">
                  <c:v>25 ～ 29歳</c:v>
                </c:pt>
                <c:pt idx="6">
                  <c:v>30 ～ 34歳</c:v>
                </c:pt>
                <c:pt idx="7">
                  <c:v>35 ～ 39歳</c:v>
                </c:pt>
                <c:pt idx="8">
                  <c:v>40 ～ 44歳</c:v>
                </c:pt>
                <c:pt idx="9">
                  <c:v>45 ～ 49歳</c:v>
                </c:pt>
                <c:pt idx="10">
                  <c:v>50 ～ 54歳</c:v>
                </c:pt>
                <c:pt idx="11">
                  <c:v>55 ～ 59歳</c:v>
                </c:pt>
                <c:pt idx="12">
                  <c:v>60 ～ 64歳</c:v>
                </c:pt>
                <c:pt idx="13">
                  <c:v>65 ～ 69歳</c:v>
                </c:pt>
                <c:pt idx="14">
                  <c:v>70 ～ 74歳</c:v>
                </c:pt>
                <c:pt idx="15">
                  <c:v>75 ～ 79歳</c:v>
                </c:pt>
                <c:pt idx="16">
                  <c:v>80 ～ 84歳</c:v>
                </c:pt>
                <c:pt idx="17">
                  <c:v>85 ～ 89歳</c:v>
                </c:pt>
                <c:pt idx="18">
                  <c:v>90 ～ 94歳</c:v>
                </c:pt>
                <c:pt idx="19">
                  <c:v>95 ～ 99歳</c:v>
                </c:pt>
                <c:pt idx="20">
                  <c:v>100歳以上</c:v>
                </c:pt>
              </c:strCache>
            </c:strRef>
          </c:cat>
          <c:val>
            <c:numRef>
              <c:f>[Book1.xlsx]Sheet2!$D$2:$D$22</c:f>
              <c:numCache>
                <c:formatCode>General</c:formatCode>
                <c:ptCount val="21"/>
                <c:pt idx="0">
                  <c:v>16</c:v>
                </c:pt>
                <c:pt idx="1">
                  <c:v>16</c:v>
                </c:pt>
                <c:pt idx="2">
                  <c:v>1</c:v>
                </c:pt>
                <c:pt idx="3">
                  <c:v>-31</c:v>
                </c:pt>
                <c:pt idx="4">
                  <c:v>-64</c:v>
                </c:pt>
                <c:pt idx="5">
                  <c:v>-23</c:v>
                </c:pt>
                <c:pt idx="6">
                  <c:v>23</c:v>
                </c:pt>
                <c:pt idx="7">
                  <c:v>9</c:v>
                </c:pt>
                <c:pt idx="8">
                  <c:v>2</c:v>
                </c:pt>
                <c:pt idx="9">
                  <c:v>-1</c:v>
                </c:pt>
                <c:pt idx="10">
                  <c:v>-8</c:v>
                </c:pt>
                <c:pt idx="11">
                  <c:v>3</c:v>
                </c:pt>
                <c:pt idx="12">
                  <c:v>16</c:v>
                </c:pt>
                <c:pt idx="13">
                  <c:v>-4</c:v>
                </c:pt>
                <c:pt idx="14">
                  <c:v>-1</c:v>
                </c:pt>
                <c:pt idx="15">
                  <c:v>2</c:v>
                </c:pt>
                <c:pt idx="16">
                  <c:v>6</c:v>
                </c:pt>
                <c:pt idx="17">
                  <c:v>3</c:v>
                </c:pt>
                <c:pt idx="18">
                  <c:v>6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Pt>
            <c:idx val="1"/>
            <c:invertIfNegative val="0"/>
            <c:marker>
              <c:symbol val="circle"/>
              <c:size val="5"/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92D050"/>
                </a:solidFill>
                <a:round/>
              </a:ln>
              <a:effectLst/>
            </c:spPr>
          </c:dPt>
          <c:dPt>
            <c:idx val="3"/>
            <c:invertIfNegative val="0"/>
            <c:marker>
              <c:symbol val="circle"/>
              <c:size val="5"/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92D050"/>
                </a:solidFill>
                <a:round/>
              </a:ln>
              <a:effectLst/>
            </c:spPr>
          </c:dPt>
          <c:dPt>
            <c:idx val="4"/>
            <c:invertIfNegative val="0"/>
            <c:marker>
              <c:symbol val="circle"/>
              <c:size val="5"/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92D050"/>
                </a:solidFill>
                <a:round/>
              </a:ln>
              <a:effectLst/>
            </c:spPr>
          </c:dPt>
          <c:dPt>
            <c:idx val="5"/>
            <c:invertIfNegative val="0"/>
            <c:marker>
              <c:symbol val="circle"/>
              <c:size val="5"/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92D050"/>
                </a:solidFill>
                <a:round/>
              </a:ln>
              <a:effectLst/>
            </c:spPr>
          </c:dPt>
          <c:dPt>
            <c:idx val="6"/>
            <c:invertIfNegative val="0"/>
            <c:marker>
              <c:symbol val="circle"/>
              <c:size val="5"/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92D050"/>
                </a:solidFill>
                <a:round/>
              </a:ln>
              <a:effectLst/>
            </c:spPr>
          </c:dPt>
          <c:dPt>
            <c:idx val="9"/>
            <c:invertIfNegative val="0"/>
            <c:marker>
              <c:symbol val="circle"/>
              <c:size val="5"/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92D050"/>
                </a:solidFill>
                <a:round/>
              </a:ln>
              <a:effectLst/>
            </c:spPr>
          </c:dPt>
          <c:dPt>
            <c:idx val="14"/>
            <c:invertIfNegative val="0"/>
            <c:marker>
              <c:symbol val="circle"/>
              <c:size val="5"/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bubble3D val="0"/>
            <c:spPr>
              <a:noFill/>
              <a:ln w="28575" cap="rnd">
                <a:solidFill>
                  <a:srgbClr val="92D050"/>
                </a:solidFill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1.7973888747777497e-002"/>
                  <c:y val="-1.964935417555564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>
                    <a:solidFill>
                      <a:srgbClr val="92D050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355717268193462e-003"/>
                  <c:y val="7.3205548638268772e-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71785566515377e-002"/>
                  <c:y val="2.1573984766380817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6667519448155621e-003"/>
                  <c:y val="1.0899227796970813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500042333418e-002"/>
                  <c:y val="-2.6555990845971839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>
                    <a:solidFill>
                      <a:srgbClr val="92D050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423164846329693e-002"/>
                  <c:y val="4.9444940072146157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>
                    <a:solidFill>
                      <a:srgbClr val="92D050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2659961053255441e-002"/>
                  <c:y val="6.4319718655857672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overflow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kumimoji="0" lang="ja-JP" altLang="en-US" sz="900" b="1" kern="120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 b="1">
                    <a:solidFill>
                      <a:srgbClr val="92D050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wrap="square" lIns="36576" tIns="18288" rIns="36576" bIns="18288" anchor="ctr" anchorCtr="1">
                <a:spAutoFit/>
              </a:bodyPr>
              <a:lstStyle/>
              <a:p>
                <a:pPr algn="ctr" rtl="0">
                  <a:defRPr kumimoji="0" lang="ja-JP" altLang="en-US" sz="900" b="1" kern="120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ja-JP" alt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</c:dLbls>
          <c:cat>
            <c:strRef>
              <c:f>Sheet2!$B$2:$B$22</c:f>
              <c:strCache>
                <c:ptCount val="21"/>
                <c:pt idx="0">
                  <c:v xml:space="preserve"> 0 ～  4歳</c:v>
                </c:pt>
                <c:pt idx="1">
                  <c:v xml:space="preserve"> 5 ～  9歳</c:v>
                </c:pt>
                <c:pt idx="2">
                  <c:v>10 ～ 14歳</c:v>
                </c:pt>
                <c:pt idx="3">
                  <c:v>15 ～ 19歳</c:v>
                </c:pt>
                <c:pt idx="4">
                  <c:v>20 ～ 24歳</c:v>
                </c:pt>
                <c:pt idx="5">
                  <c:v>25 ～ 29歳</c:v>
                </c:pt>
                <c:pt idx="6">
                  <c:v>30 ～ 34歳</c:v>
                </c:pt>
                <c:pt idx="7">
                  <c:v>35 ～ 39歳</c:v>
                </c:pt>
                <c:pt idx="8">
                  <c:v>40 ～ 44歳</c:v>
                </c:pt>
                <c:pt idx="9">
                  <c:v>45 ～ 49歳</c:v>
                </c:pt>
                <c:pt idx="10">
                  <c:v>50 ～ 54歳</c:v>
                </c:pt>
                <c:pt idx="11">
                  <c:v>55 ～ 59歳</c:v>
                </c:pt>
                <c:pt idx="12">
                  <c:v>60 ～ 64歳</c:v>
                </c:pt>
                <c:pt idx="13">
                  <c:v>65 ～ 69歳</c:v>
                </c:pt>
                <c:pt idx="14">
                  <c:v>70 ～ 74歳</c:v>
                </c:pt>
                <c:pt idx="15">
                  <c:v>75 ～ 79歳</c:v>
                </c:pt>
                <c:pt idx="16">
                  <c:v>80 ～ 84歳</c:v>
                </c:pt>
                <c:pt idx="17">
                  <c:v>85 ～ 89歳</c:v>
                </c:pt>
                <c:pt idx="18">
                  <c:v>90 ～ 94歳</c:v>
                </c:pt>
                <c:pt idx="19">
                  <c:v>95 ～ 99歳</c:v>
                </c:pt>
                <c:pt idx="20">
                  <c:v>100歳以上</c:v>
                </c:pt>
              </c:strCache>
            </c:strRef>
          </c:cat>
          <c:val>
            <c:numRef>
              <c:f>[Book1.xlsx]Sheet2!$E$2:$E$22</c:f>
              <c:numCache>
                <c:formatCode>General</c:formatCode>
                <c:ptCount val="21"/>
                <c:pt idx="0">
                  <c:v>-5</c:v>
                </c:pt>
                <c:pt idx="1">
                  <c:v>0</c:v>
                </c:pt>
                <c:pt idx="2">
                  <c:v>-17</c:v>
                </c:pt>
                <c:pt idx="3">
                  <c:v>-35</c:v>
                </c:pt>
                <c:pt idx="4">
                  <c:v>-84</c:v>
                </c:pt>
                <c:pt idx="5">
                  <c:v>-59</c:v>
                </c:pt>
                <c:pt idx="6">
                  <c:v>-15</c:v>
                </c:pt>
                <c:pt idx="7">
                  <c:v>-5</c:v>
                </c:pt>
                <c:pt idx="8">
                  <c:v>-9</c:v>
                </c:pt>
                <c:pt idx="9">
                  <c:v>-4</c:v>
                </c:pt>
                <c:pt idx="10">
                  <c:v>4</c:v>
                </c:pt>
                <c:pt idx="11">
                  <c:v>-9</c:v>
                </c:pt>
                <c:pt idx="12">
                  <c:v>6</c:v>
                </c:pt>
                <c:pt idx="13">
                  <c:v>5</c:v>
                </c:pt>
                <c:pt idx="14">
                  <c:v>-7</c:v>
                </c:pt>
                <c:pt idx="15">
                  <c:v>-1</c:v>
                </c:pt>
                <c:pt idx="16">
                  <c:v>-7</c:v>
                </c:pt>
                <c:pt idx="17">
                  <c:v>-5</c:v>
                </c:pt>
                <c:pt idx="18">
                  <c:v>2</c:v>
                </c:pt>
                <c:pt idx="19">
                  <c:v>3</c:v>
                </c:pt>
                <c:pt idx="20">
                  <c:v>0</c:v>
                </c:pt>
              </c:numCache>
            </c:numRef>
          </c:val>
          <c:smooth val="0"/>
        </c:ser>
        <c:dLbls>
          <c:spPr>
            <a:noFill/>
            <a:ln>
              <a:noFill/>
            </a:ln>
            <a:effectLst/>
          </c:spPr>
          <c:txPr>
            <a:bodyPr rot="0" spcFirstLastPara="1" vertOverflow="ellipsis" horzOverflow="overflow" wrap="square" anchor="ctr" anchorCtr="1">
              <a:spAutoFit/>
            </a:bodyPr>
            <a:lstStyle/>
            <a:p>
              <a:pPr algn="ctr" rtl="0">
                <a:defRPr lang="ja-JP" altLang="en-US"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"/>
        <c:axId val="2"/>
      </c:lineChart>
      <c:catAx>
        <c:axId val="1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200000" spcFirstLastPara="1" vertOverflow="ellipsis" horzOverflow="overflow" wrap="square" anchor="ctr" anchorCtr="1"/>
          <a:lstStyle/>
          <a:p>
            <a:pPr algn="ctr" rtl="0">
              <a:defRPr kumimoji="0" lang="ja-JP" altLang="en-US" sz="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kumimoji="0" lang="ja-JP" altLang="en-US" sz="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/>
          </a:p>
        </c:txPr>
        <c:crossAx val="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8736462093862815"/>
          <c:y val="0.5033407572383074"/>
          <c:w val="0.13357400722021662"/>
          <c:h val="0.18485523385300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wrap="square" anchor="ctr" anchorCtr="1"/>
        <a:lstStyle/>
        <a:p>
          <a:pPr algn="l" rtl="0">
            <a:def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 sz="900" kern="120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vertOverflow="overflow" horzOverflow="overflow" anchor="ctr" anchorCtr="1"/>
    <a:lstStyle/>
    <a:p>
      <a:pPr algn="ctr" rtl="0">
        <a:defRPr lang="ja-JP" altLang="en-US"/>
      </a:pPr>
      <a:endParaRPr lang="ja-JP" altLang="en-US"/>
    </a:p>
  </c:txPr>
  <c:externalData r:id="rId1">
    <c:autoUpdate val="0"/>
  </c:externalData>
  <c:userShapes xmlns:c="http://schemas.openxmlformats.org/drawingml/2006/chart" xmlns:r="http://schemas.openxmlformats.org/officeDocument/2006/relationships" r:id="rId2"/>
  <c:extLst>
    <c:ext xmlns:c14="http://schemas.microsoft.com/office/drawing/2007/8/2/chart" uri="{781A3756-C4B2-4CAC-9D66-4F8BD8637D16}"/>
  </c:extLst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5.425e-002</cdr:x>
      <cdr:y>0.22650000000000001</cdr:y>
    </cdr:from>
    <cdr:to>
      <cdr:x>0.88249999999999995</cdr:x>
      <cdr:y>0.22900000000000001</cdr:y>
    </cdr:to>
    <cdr:sp macro="" textlink="">
      <cdr:nvSpPr>
        <cdr:cNvPr id="2049" name="直線 1"/>
        <cdr:cNvSpPr/>
      </cdr:nvSpPr>
      <cdr:spPr>
        <a:xfrm xmlns:a="http://schemas.openxmlformats.org/drawingml/2006/main" flipV="1">
          <a:off x="427543" y="864115"/>
          <a:ext cx="6527425" cy="953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  <a:headEnd type="non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0.42775000000000002</cdr:x>
      <cdr:y>0.44174999999999998</cdr:y>
    </cdr:from>
    <cdr:to>
      <cdr:x>0.79349999999999998</cdr:x>
      <cdr:y>0.49325000000000002</cdr:y>
    </cdr:to>
    <cdr:sp macro="" textlink="">
      <cdr:nvSpPr>
        <cdr:cNvPr id="2050" name="テキスト 2"/>
        <cdr:cNvSpPr txBox="1"/>
      </cdr:nvSpPr>
      <cdr:spPr>
        <a:xfrm xmlns:a="http://schemas.openxmlformats.org/drawingml/2006/main">
          <a:off x="3371091" y="1685311"/>
          <a:ext cx="2882470" cy="19647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/>
        <a:lstStyle xmlns:a="http://schemas.openxmlformats.org/drawingml/2006/main"/>
        <a:p xmlns:a="http://schemas.openxmlformats.org/drawingml/2006/main">
          <a:r>
            <a:rPr lang="ja-JP" altLang="en-US"/>
            <a:t>プラスは転入超過、</a:t>
          </a:r>
          <a:r>
            <a:rPr lang="ja-JP" altLang="en-US"/>
            <a:t>マイナスは転出超過</a:t>
          </a:r>
          <a:endParaRPr lang="ja-JP" altLang="en-US"/>
        </a:p>
      </cdr:txBody>
    </cdr:sp>
  </cdr:relSizeAnchor>
</c:userShapes>
</file>

<file path=ppt/handoutMasters/_rels/handoutMaster1.xml.rels>&#65279;<?xml version="1.0" encoding="utf-8"?><Relationships xmlns="http://schemas.openxmlformats.org/package/2006/relationships"><Relationship Type="http://schemas.openxmlformats.org/officeDocument/2006/relationships/theme" Target="../theme/theme4.xml" Id="rId1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495F-6063-4993-A734-166D669CB266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1109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FFF0-29BD-4FE4-AA32-41D111030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../theme/theme3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../slides/slide1.xml" Id="rId1" /><Relationship Type="http://schemas.openxmlformats.org/officeDocument/2006/relationships/notesMaster" Target="../notesMasters/notesMaster1.xml" Id="rId2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../slides/slide2.xml" Id="rId1" /><Relationship Type="http://schemas.openxmlformats.org/officeDocument/2006/relationships/notesMaster" Target="../notesMasters/notesMaster1.xml" Id="rId2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../slides/slide4.xml" Id="rId1" /><Relationship Type="http://schemas.openxmlformats.org/officeDocument/2006/relationships/notesMaster" Target="../notesMasters/notesMaster1.xml" Id="rId2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../slides/slide5.xml" Id="rId1" /><Relationship Type="http://schemas.openxmlformats.org/officeDocument/2006/relationships/notesMaster" Target="../notesMasters/notesMaster1.xml" Id="rId2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../slides/slide6.xml" Id="rId1" /><Relationship Type="http://schemas.openxmlformats.org/officeDocument/2006/relationships/notesMaster" Target="../notesMasters/notesMaster1.xml" Id="rId2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../slides/slide7.xml" Id="rId1" /><Relationship Type="http://schemas.openxmlformats.org/officeDocument/2006/relationships/notesMaster" Target="../notesMasters/notesMaster1.xml" Id="rId2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../slides/slide8.xml" Id="rId1" /><Relationship Type="http://schemas.openxmlformats.org/officeDocument/2006/relationships/notesMaster" Target="../notesMasters/notesMaster1.xml" Id="rId2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../slides/slide9.xml" Id="rId1" /><Relationship Type="http://schemas.openxmlformats.org/officeDocument/2006/relationships/notesMaster" Target="../notesMasters/notesMaster1.xml" Id="rId2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16" name="四角形 9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17" name="四角形 1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18" name="四角形 11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0" name="四角形 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41" name="四角形 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42" name="四角形 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60" name="四角形 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1" name="四角形 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2" name="四角形 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78" name="四角形 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79" name="四角形 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80" name="四角形 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96" name="四角形 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97" name="四角形 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98" name="四角形 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08" name="四角形 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09" name="四角形 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10" name="四角形 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19" name="四角形 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20" name="四角形 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21" name="四角形 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30" name="四角形 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31" name="四角形 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32" name="四角形 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57200" y="1239602"/>
            <a:ext cx="8229600" cy="1008112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2319722"/>
            <a:ext cx="8229600" cy="17281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DE2A-1F78-4136-A239-0EDFE8FF8685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302610"/>
            <a:ext cx="8229600" cy="317735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6296-EEFB-4E79-A502-16E23ECC70C5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7398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7398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5D9B-5051-4720-AD4C-F0CCE353FAD2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Yu Gothic UI Semibold"/>
                <a:ea typeface="Yu Gothic UI Semibold"/>
              </a:defRPr>
            </a:lvl1pPr>
          </a:lstStyle>
          <a:p>
            <a:pPr/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2610"/>
            <a:ext cx="8229600" cy="321100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F0A36E-57CC-4029-9432-DD68C7EB4006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57200" y="2211710"/>
            <a:ext cx="8229600" cy="792089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888562"/>
            <a:ext cx="8229600" cy="1323148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9DB-7294-4512-B2EF-02B54059D93C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02611"/>
            <a:ext cx="3970784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0012" y="1302611"/>
            <a:ext cx="4006788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E1B-85E3-4C87-BC8A-3860F30ED26F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16016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6016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C82B-5E00-4C2A-B4CE-69630A9B60EF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CD4-5731-426E-8D88-4CEB05EBD619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DF88-9CF5-4D53-B1A2-D1F08FA47BF8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5896" y="204789"/>
            <a:ext cx="4727438" cy="4231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275606"/>
            <a:ext cx="3008312" cy="3204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EED-40FA-462D-A66F-1A31FD235672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3516855"/>
            <a:ext cx="5486400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159482"/>
            <a:ext cx="5486400" cy="32841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3975907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53D0-3780-4B82-8DA1-3FA1599F368B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slideLayout" Target="../slideLayouts/slideLayout2.xml" Id="rId2" /><Relationship Type="http://schemas.openxmlformats.org/officeDocument/2006/relationships/slideLayout" Target="../slideLayouts/slideLayout3.xml" Id="rId3" /><Relationship Type="http://schemas.openxmlformats.org/officeDocument/2006/relationships/slideLayout" Target="../slideLayouts/slideLayout4.xml" Id="rId4" /><Relationship Type="http://schemas.openxmlformats.org/officeDocument/2006/relationships/slideLayout" Target="../slideLayouts/slideLayout5.xml" Id="rId5" /><Relationship Type="http://schemas.openxmlformats.org/officeDocument/2006/relationships/slideLayout" Target="../slideLayouts/slideLayout6.xml" Id="rId6" /><Relationship Type="http://schemas.openxmlformats.org/officeDocument/2006/relationships/slideLayout" Target="../slideLayouts/slideLayout7.xml" Id="rId7" /><Relationship Type="http://schemas.openxmlformats.org/officeDocument/2006/relationships/slideLayout" Target="../slideLayouts/slideLayout8.xml" Id="rId8" /><Relationship Type="http://schemas.openxmlformats.org/officeDocument/2006/relationships/slideLayout" Target="../slideLayouts/slideLayout9.xml" Id="rId9" /><Relationship Type="http://schemas.openxmlformats.org/officeDocument/2006/relationships/slideLayout" Target="../slideLayouts/slideLayout10.xml" Id="rId10" /><Relationship Type="http://schemas.openxmlformats.org/officeDocument/2006/relationships/slideLayout" Target="../slideLayouts/slideLayout11.xml" Id="rId11" /><Relationship Type="http://schemas.openxmlformats.org/officeDocument/2006/relationships/theme" Target="../theme/theme2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19772" y="4677984"/>
            <a:ext cx="4104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3991"/>
            <a:ext cx="8229600" cy="745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02610"/>
            <a:ext cx="8229600" cy="321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677984"/>
            <a:ext cx="18825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4FA8FC0-7B56-445E-8E32-EE57124F58D1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8244" y="4677984"/>
            <a:ext cx="19185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notesSlide" Target="../notesSlides/notesSlide1.xml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../media/image1.png" Id="rId1" /><Relationship Type="http://schemas.openxmlformats.org/officeDocument/2006/relationships/image" Target="../media/image2.png" Id="rId2" /><Relationship Type="http://schemas.openxmlformats.org/officeDocument/2006/relationships/slideLayout" Target="../slideLayouts/slideLayout2.xml" Id="rId3" /><Relationship Type="http://schemas.openxmlformats.org/officeDocument/2006/relationships/notesSlide" Target="../notesSlides/notesSlide2.xml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../media/image3.png" Id="rId1" /><Relationship Type="http://schemas.openxmlformats.org/officeDocument/2006/relationships/slideLayout" Target="../slideLayouts/slideLayout2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chart" Target="../charts/chart1.xml" Id="rId1" /><Relationship Type="http://schemas.openxmlformats.org/officeDocument/2006/relationships/slideLayout" Target="../slideLayouts/slideLayout2.xml" Id="rId2" /><Relationship Type="http://schemas.openxmlformats.org/officeDocument/2006/relationships/notesSlide" Target="../notesSlides/notesSlide3.xml" Id="rId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../media/image4.png" Id="rId1" /><Relationship Type="http://schemas.openxmlformats.org/officeDocument/2006/relationships/image" Target="../media/image5.png" Id="rId2" /><Relationship Type="http://schemas.openxmlformats.org/officeDocument/2006/relationships/image" Target="../media/image6.png" Id="rId3" /><Relationship Type="http://schemas.openxmlformats.org/officeDocument/2006/relationships/slideLayout" Target="../slideLayouts/slideLayout2.xml" Id="rId4" /><Relationship Type="http://schemas.openxmlformats.org/officeDocument/2006/relationships/notesSlide" Target="../notesSlides/notesSlide4.xml" Id="rId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../media/image7.png" Id="rId1" /><Relationship Type="http://schemas.openxmlformats.org/officeDocument/2006/relationships/image" Target="../media/image8.png" Id="rId2" /><Relationship Type="http://schemas.openxmlformats.org/officeDocument/2006/relationships/image" Target="../media/image9.png" Id="rId3" /><Relationship Type="http://schemas.openxmlformats.org/officeDocument/2006/relationships/slideLayout" Target="../slideLayouts/slideLayout2.xml" Id="rId4" /><Relationship Type="http://schemas.openxmlformats.org/officeDocument/2006/relationships/notesSlide" Target="../notesSlides/notesSlide5.xml" Id="rId5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../media/image10.emf" Id="rId1" /><Relationship Type="http://schemas.openxmlformats.org/officeDocument/2006/relationships/image" Target="../media/image11.png" Id="rId2" /><Relationship Type="http://schemas.openxmlformats.org/officeDocument/2006/relationships/slideLayout" Target="../slideLayouts/slideLayout2.xml" Id="rId3" /><Relationship Type="http://schemas.openxmlformats.org/officeDocument/2006/relationships/notesSlide" Target="../notesSlides/notesSlide6.xml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chart" Target="../charts/chart2.xml" Id="rId1" /><Relationship Type="http://schemas.openxmlformats.org/officeDocument/2006/relationships/slideLayout" Target="../slideLayouts/slideLayout2.xml" Id="rId2" /><Relationship Type="http://schemas.openxmlformats.org/officeDocument/2006/relationships/notesSlide" Target="../notesSlides/notesSlide7.xml" Id="rId3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../media/image12.emf" Id="rId1" /><Relationship Type="http://schemas.openxmlformats.org/officeDocument/2006/relationships/slideLayout" Target="../slideLayouts/slideLayout2.xml" Id="rId2" /><Relationship Type="http://schemas.openxmlformats.org/officeDocument/2006/relationships/notesSlide" Target="../notesSlides/notesSlide8.xml" Id="rId3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タイトル 1"/>
          <p:cNvSpPr>
            <a:spLocks noGrp="1"/>
          </p:cNvSpPr>
          <p:nvPr>
            <p:ph type="ctrTitle" idx="0"/>
          </p:nvPr>
        </p:nvSpPr>
        <p:spPr>
          <a:xfrm>
            <a:off x="457200" y="1237623"/>
            <a:ext cx="8229600" cy="1552929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Yu Gothic UI Semibold"/>
                <a:ea typeface="Yu Gothic UI Semibold"/>
              </a:rPr>
              <a:t>うきは市ルネッサンス戦略</a:t>
            </a:r>
            <a:endParaRPr kumimoji="1" lang="ja-JP" altLang="en-US" dirty="0">
              <a:latin typeface="Yu Gothic UI Semibold"/>
              <a:ea typeface="Yu Gothic UI Semibold"/>
            </a:endParaRPr>
          </a:p>
          <a:p>
            <a:r>
              <a:rPr kumimoji="1" lang="ja-JP" altLang="en-US" dirty="0">
                <a:latin typeface="Yu Gothic UI Semibold"/>
                <a:ea typeface="Yu Gothic UI Semibold"/>
              </a:rPr>
              <a:t>人口ビジョンの検証</a:t>
            </a:r>
            <a:endParaRPr kumimoji="1" lang="ja-JP" altLang="en-US" sz="2400" dirty="0">
              <a:latin typeface="Yu Gothic UI Semibold"/>
              <a:ea typeface="Yu Gothic UI Semibold"/>
            </a:endParaRPr>
          </a:p>
        </p:txBody>
      </p:sp>
      <p:sp>
        <p:nvSpPr>
          <p:cNvPr id="1113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3363558"/>
            <a:ext cx="8229600" cy="1728192"/>
          </a:xfrm>
        </p:spPr>
        <p:txBody>
          <a:bodyPr anchor="ctr">
            <a:normAutofit/>
          </a:bodyPr>
          <a:lstStyle/>
          <a:p>
            <a:r>
              <a:rPr kumimoji="1" lang="ja-JP" altLang="en-US" sz="1800"/>
              <a:t>2020年7月時点</a:t>
            </a:r>
            <a:endParaRPr kumimoji="1" lang="ja-JP" altLang="en-US"/>
          </a:p>
        </p:txBody>
      </p:sp>
      <p:sp>
        <p:nvSpPr>
          <p:cNvPr id="1114" name="テキスト 117"/>
          <p:cNvSpPr txBox="1"/>
          <p:nvPr/>
        </p:nvSpPr>
        <p:spPr>
          <a:xfrm>
            <a:off x="7882423" y="631760"/>
            <a:ext cx="648000" cy="27610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p>
            <a:pPr algn="ctr">
              <a:defRPr lang="ja-JP" altLang="en-US"/>
            </a:pPr>
            <a:r>
              <a:rPr lang="ja-JP" altLang="en-US" sz="1200">
                <a:latin typeface="ＭＳ 明朝"/>
                <a:ea typeface="ＭＳ 明朝"/>
              </a:rPr>
              <a:t>資料4</a:t>
            </a:r>
            <a:endParaRPr lang="ja-JP" altLang="en-US" sz="1200">
              <a:latin typeface="ＭＳ 明朝"/>
              <a:ea typeface="ＭＳ 明朝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120" name="図 5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000" y="1367265"/>
            <a:ext cx="4532911" cy="3792974"/>
          </a:xfrm>
          <a:prstGeom prst="rect">
            <a:avLst/>
          </a:prstGeom>
        </p:spPr>
      </p:pic>
      <p:sp>
        <p:nvSpPr>
          <p:cNvPr id="1121" name="四角形 503"/>
          <p:cNvSpPr>
            <a:spLocks noGrp="1"/>
          </p:cNvSpPr>
          <p:nvPr>
            <p:ph type="title"/>
          </p:nvPr>
        </p:nvSpPr>
        <p:spPr>
          <a:xfrm>
            <a:off x="323817" y="263295"/>
            <a:ext cx="8814514" cy="318464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3600"/>
              <a:t>図表Ⅰ－2　うきは市の人口ピラミッド(国調ベース)</a:t>
            </a:r>
            <a:endParaRPr kumimoji="1" lang="ja-JP" altLang="en-US"/>
          </a:p>
        </p:txBody>
      </p:sp>
      <p:sp>
        <p:nvSpPr>
          <p:cNvPr id="1122" name="四角形 504"/>
          <p:cNvSpPr/>
          <p:nvPr/>
        </p:nvSpPr>
        <p:spPr>
          <a:xfrm>
            <a:off x="457200" y="873806"/>
            <a:ext cx="8229600" cy="477784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txBody>
          <a:bodyPr tIns="36000" bIns="36000" anchor="ctr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Yu Gothic UI Semibold"/>
                <a:ea typeface="Yu Gothic UI Semibold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kumimoji="1" lang="ja-JP" altLang="en-US" sz="1600">
                <a:solidFill>
                  <a:schemeClr val="tx1"/>
                </a:solidFill>
              </a:rPr>
              <a:t>・2015国勢調査の結果より、</a:t>
            </a:r>
            <a:r>
              <a:rPr kumimoji="1" lang="ja-JP" altLang="en-US" sz="1600">
                <a:solidFill>
                  <a:schemeClr val="tx1"/>
                </a:solidFill>
              </a:rPr>
              <a:t>2045年には老年人口が約45％にまで迫る見込み。</a:t>
            </a:r>
            <a:endParaRPr kumimoji="1" lang="ja-JP" altLang="en-US" sz="160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kumimoji="1" lang="ja-JP" altLang="en-US" sz="1600">
                <a:solidFill>
                  <a:schemeClr val="tx1"/>
                </a:solidFill>
              </a:rPr>
              <a:t>・20～24歳の人口が依然として少ない。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1123" name="テキスト 496"/>
          <p:cNvSpPr txBox="1"/>
          <p:nvPr/>
        </p:nvSpPr>
        <p:spPr>
          <a:xfrm>
            <a:off x="453537" y="627750"/>
            <a:ext cx="723896" cy="2462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>
            <a:spAutoFit/>
          </a:bodyPr>
          <a:p>
            <a:pPr algn="ctr">
              <a:defRPr lang="ja-JP" altLang="en-US"/>
            </a:pPr>
            <a:r>
              <a:rPr lang="ja-JP" altLang="en-US" sz="1600">
                <a:solidFill>
                  <a:schemeClr val="bg1"/>
                </a:solidFill>
              </a:rPr>
              <a:t>検証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24" name="テキスト 508"/>
          <p:cNvSpPr txBox="1"/>
          <p:nvPr/>
        </p:nvSpPr>
        <p:spPr>
          <a:xfrm>
            <a:off x="2772000" y="2571750"/>
            <a:ext cx="936000" cy="4607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 b="1"/>
              <a:t>65～69歳</a:t>
            </a:r>
            <a:endParaRPr lang="ja-JP" altLang="en-US" sz="800" b="1"/>
          </a:p>
          <a:p>
            <a:pPr>
              <a:defRPr lang="ja-JP" altLang="en-US"/>
            </a:pPr>
            <a:r>
              <a:rPr lang="ja-JP" altLang="en-US" sz="800" b="1"/>
              <a:t>60</a:t>
            </a:r>
            <a:r>
              <a:rPr lang="ja-JP" altLang="en-US" sz="800" b="1"/>
              <a:t>～</a:t>
            </a:r>
            <a:r>
              <a:rPr lang="ja-JP" altLang="en-US" sz="800" b="1"/>
              <a:t>64</a:t>
            </a:r>
            <a:r>
              <a:rPr lang="ja-JP" altLang="en-US" sz="800" b="1"/>
              <a:t>歳</a:t>
            </a:r>
            <a:endParaRPr lang="ja-JP" altLang="en-US" sz="800" b="1"/>
          </a:p>
          <a:p>
            <a:pPr>
              <a:defRPr lang="ja-JP" altLang="en-US"/>
            </a:pPr>
            <a:r>
              <a:rPr lang="ja-JP" altLang="en-US" sz="800" b="1"/>
              <a:t>55～59歳</a:t>
            </a:r>
            <a:endParaRPr lang="ja-JP" altLang="en-US" sz="1400" b="1"/>
          </a:p>
        </p:txBody>
      </p:sp>
      <p:sp>
        <p:nvSpPr>
          <p:cNvPr id="1125" name="図形 521"/>
          <p:cNvSpPr/>
          <p:nvPr/>
        </p:nvSpPr>
        <p:spPr>
          <a:xfrm>
            <a:off x="2916000" y="1928160"/>
            <a:ext cx="432201" cy="284943"/>
          </a:xfrm>
          <a:prstGeom prst="rightArrow">
            <a:avLst>
              <a:gd name="adj1" fmla="val 50000"/>
              <a:gd name="adj2" fmla="val 81132"/>
            </a:avLst>
          </a:prstGeom>
          <a:solidFill>
            <a:srgbClr val="FF0000"/>
          </a:solidFill>
          <a:ln w="12700" cap="rnd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6" name="テキスト 571"/>
          <p:cNvSpPr txBox="1"/>
          <p:nvPr/>
        </p:nvSpPr>
        <p:spPr>
          <a:xfrm>
            <a:off x="4284000" y="1421199"/>
            <a:ext cx="2090177" cy="2145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Yu Gothic UI"/>
                <a:ea typeface="Yu Gothic UI"/>
              </a:rPr>
              <a:t>（</a:t>
            </a:r>
            <a:r>
              <a:rPr lang="ja-JP" altLang="en-US" sz="800">
                <a:solidFill>
                  <a:schemeClr val="tx1"/>
                </a:solidFill>
                <a:latin typeface="Yu Gothic UI"/>
                <a:ea typeface="Yu Gothic UI"/>
              </a:rPr>
              <a:t>ルネッサンス戦略1年目）※実績</a:t>
            </a:r>
            <a:endParaRPr lang="ja-JP" altLang="en-US" sz="1200">
              <a:solidFill>
                <a:schemeClr val="tx1"/>
              </a:solidFill>
              <a:latin typeface="Yu Gothic UI"/>
              <a:ea typeface="Yu Gothic UI"/>
            </a:endParaRPr>
          </a:p>
        </p:txBody>
      </p:sp>
      <p:sp>
        <p:nvSpPr>
          <p:cNvPr id="1127" name="テキスト 587"/>
          <p:cNvSpPr txBox="1"/>
          <p:nvPr/>
        </p:nvSpPr>
        <p:spPr>
          <a:xfrm>
            <a:off x="7894772" y="4756581"/>
            <a:ext cx="919255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</a:rPr>
              <a:t>出典</a:t>
            </a:r>
            <a:endParaRPr lang="ja-JP" altLang="en-US">
              <a:solidFill>
                <a:schemeClr val="tx1"/>
              </a:solidFill>
            </a:endParaRPr>
          </a:p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</a:rPr>
              <a:t>RESAS</a:t>
            </a:r>
            <a:endParaRPr lang="ja-JP" altLang="en-US" sz="800">
              <a:solidFill>
                <a:schemeClr val="tx1"/>
              </a:solidFill>
            </a:endParaRPr>
          </a:p>
        </p:txBody>
      </p:sp>
      <p:sp>
        <p:nvSpPr>
          <p:cNvPr id="112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1</a:t>
            </a:fld>
            <a:endParaRPr lang="ja-JP" altLang="en-US"/>
          </a:p>
        </p:txBody>
      </p:sp>
      <p:pic>
        <p:nvPicPr>
          <p:cNvPr id="1129" name="図 118"/>
          <p:cNvPicPr>
            <a:picLocks noChangeAspect="1"/>
          </p:cNvPicPr>
          <p:nvPr/>
        </p:nvPicPr>
        <p:blipFill>
          <a:blip r:embed="rId2"/>
          <a:srcRect l="40701" t="24037" r="29669" b="1785"/>
          <a:stretch>
            <a:fillRect/>
          </a:stretch>
        </p:blipFill>
        <p:spPr>
          <a:xfrm>
            <a:off x="5425585" y="1707785"/>
            <a:ext cx="2527288" cy="338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直線 119"/>
          <p:cNvSpPr/>
          <p:nvPr/>
        </p:nvSpPr>
        <p:spPr>
          <a:xfrm>
            <a:off x="1006428" y="2715070"/>
            <a:ext cx="7131144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31" name="直線 120"/>
          <p:cNvSpPr/>
          <p:nvPr/>
        </p:nvSpPr>
        <p:spPr>
          <a:xfrm>
            <a:off x="1006428" y="3938045"/>
            <a:ext cx="7131144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32" name="四角形 121"/>
          <p:cNvSpPr/>
          <p:nvPr/>
        </p:nvSpPr>
        <p:spPr>
          <a:xfrm>
            <a:off x="1119810" y="3653199"/>
            <a:ext cx="6194747" cy="21455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3" name="テキスト 122"/>
          <p:cNvSpPr txBox="1"/>
          <p:nvPr/>
        </p:nvSpPr>
        <p:spPr>
          <a:xfrm>
            <a:off x="4773059" y="3653199"/>
            <a:ext cx="1601118" cy="2145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 b="1"/>
              <a:t>             20～24歳</a:t>
            </a:r>
            <a:endParaRPr lang="ja-JP" altLang="en-US" sz="1400" b="1"/>
          </a:p>
        </p:txBody>
      </p:sp>
      <p:sp>
        <p:nvSpPr>
          <p:cNvPr id="1134" name="テキスト 123"/>
          <p:cNvSpPr txBox="1"/>
          <p:nvPr/>
        </p:nvSpPr>
        <p:spPr>
          <a:xfrm>
            <a:off x="5216911" y="2571750"/>
            <a:ext cx="936000" cy="4607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 b="1"/>
              <a:t>65～69歳</a:t>
            </a:r>
            <a:endParaRPr lang="ja-JP" altLang="en-US" sz="800" b="1"/>
          </a:p>
          <a:p>
            <a:pPr>
              <a:defRPr lang="ja-JP" altLang="en-US"/>
            </a:pPr>
            <a:r>
              <a:rPr lang="ja-JP" altLang="en-US" sz="800" b="1"/>
              <a:t>60</a:t>
            </a:r>
            <a:r>
              <a:rPr lang="ja-JP" altLang="en-US" sz="800" b="1"/>
              <a:t>～</a:t>
            </a:r>
            <a:r>
              <a:rPr lang="ja-JP" altLang="en-US" sz="800" b="1"/>
              <a:t>64</a:t>
            </a:r>
            <a:r>
              <a:rPr lang="ja-JP" altLang="en-US" sz="800" b="1"/>
              <a:t>歳</a:t>
            </a:r>
            <a:endParaRPr lang="ja-JP" altLang="en-US" sz="800" b="1"/>
          </a:p>
          <a:p>
            <a:pPr>
              <a:defRPr lang="ja-JP" altLang="en-US"/>
            </a:pPr>
            <a:r>
              <a:rPr lang="ja-JP" altLang="en-US" sz="800" b="1"/>
              <a:t>55～59歳</a:t>
            </a:r>
            <a:endParaRPr lang="ja-JP" altLang="en-US" sz="1400" b="1"/>
          </a:p>
        </p:txBody>
      </p:sp>
      <p:sp>
        <p:nvSpPr>
          <p:cNvPr id="1135" name="四角形 124"/>
          <p:cNvSpPr/>
          <p:nvPr/>
        </p:nvSpPr>
        <p:spPr>
          <a:xfrm>
            <a:off x="5683250" y="4587875"/>
            <a:ext cx="1911089" cy="16883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6" name="テキスト 125"/>
          <p:cNvSpPr txBox="1"/>
          <p:nvPr/>
        </p:nvSpPr>
        <p:spPr>
          <a:xfrm>
            <a:off x="6434697" y="1420812"/>
            <a:ext cx="1593046" cy="2761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 b="1"/>
              <a:t>2045年 </a:t>
            </a:r>
            <a:r>
              <a:rPr lang="ja-JP" altLang="en-US" sz="800" b="1">
                <a:latin typeface="Yu Gothic UI"/>
                <a:ea typeface="Yu Gothic UI"/>
              </a:rPr>
              <a:t>※推計</a:t>
            </a:r>
            <a:endParaRPr lang="ja-JP" altLang="en-US" b="1">
              <a:latin typeface="Yu Gothic UI"/>
              <a:ea typeface="Yu Gothic UI"/>
            </a:endParaRPr>
          </a:p>
        </p:txBody>
      </p:sp>
      <p:sp>
        <p:nvSpPr>
          <p:cNvPr id="1137" name="テキスト 126"/>
          <p:cNvSpPr txBox="1"/>
          <p:nvPr/>
        </p:nvSpPr>
        <p:spPr>
          <a:xfrm>
            <a:off x="2331542" y="3653199"/>
            <a:ext cx="1601118" cy="2145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 b="1"/>
              <a:t>             20～24歳</a:t>
            </a:r>
            <a:endParaRPr lang="ja-JP" altLang="en-US" sz="1400" b="1"/>
          </a:p>
        </p:txBody>
      </p:sp>
      <p:sp>
        <p:nvSpPr>
          <p:cNvPr id="1138" name="図形 127"/>
          <p:cNvSpPr/>
          <p:nvPr/>
        </p:nvSpPr>
        <p:spPr>
          <a:xfrm>
            <a:off x="5329089" y="1938089"/>
            <a:ext cx="432201" cy="284943"/>
          </a:xfrm>
          <a:prstGeom prst="rightArrow">
            <a:avLst>
              <a:gd name="adj1" fmla="val 50000"/>
              <a:gd name="adj2" fmla="val 81132"/>
            </a:avLst>
          </a:prstGeom>
          <a:solidFill>
            <a:srgbClr val="FF0000"/>
          </a:solidFill>
          <a:ln w="12700" cap="rnd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4" name="四角形 13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145" name="四角形 142"/>
          <p:cNvSpPr>
            <a:spLocks noGrp="1"/>
          </p:cNvSpPr>
          <p:nvPr>
            <p:ph type="title"/>
          </p:nvPr>
        </p:nvSpPr>
        <p:spPr>
          <a:xfrm>
            <a:off x="323817" y="263295"/>
            <a:ext cx="8814514" cy="318464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3555"/>
              <a:t>図表Ⅰ－2　うきは市の人口ピラミッド</a:t>
            </a:r>
            <a:r>
              <a:rPr kumimoji="1" lang="ja-JP" altLang="en-US" sz="3555"/>
              <a:t>(住基ベース)</a:t>
            </a:r>
            <a:endParaRPr kumimoji="1" lang="ja-JP" altLang="en-US" sz="3555"/>
          </a:p>
        </p:txBody>
      </p:sp>
      <p:sp>
        <p:nvSpPr>
          <p:cNvPr id="1146" name="四角形 146"/>
          <p:cNvSpPr/>
          <p:nvPr/>
        </p:nvSpPr>
        <p:spPr>
          <a:xfrm>
            <a:off x="457200" y="873806"/>
            <a:ext cx="8229600" cy="477784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txBody>
          <a:bodyPr tIns="36000" bIns="36000" anchor="ctr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Yu Gothic UI Semibold"/>
                <a:ea typeface="Yu Gothic UI Semibold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kumimoji="1" lang="ja-JP" altLang="en-US" sz="1600">
                <a:solidFill>
                  <a:schemeClr val="tx1"/>
                </a:solidFill>
              </a:rPr>
              <a:t>・</a:t>
            </a:r>
            <a:r>
              <a:rPr kumimoji="1" lang="ja-JP" altLang="en-US" sz="1600">
                <a:solidFill>
                  <a:schemeClr val="tx1"/>
                </a:solidFill>
              </a:rPr>
              <a:t>このままいくと・・・</a:t>
            </a:r>
            <a:r>
              <a:rPr kumimoji="1" lang="ja-JP" altLang="en-US" sz="1600">
                <a:solidFill>
                  <a:schemeClr val="tx1"/>
                </a:solidFill>
              </a:rPr>
              <a:t>10年後（令和12年頃）に65歳以上が生産年齢人口（15-64歳）を逆転し、</a:t>
            </a:r>
            <a:endParaRPr lang="ja-JP" altLang="en-US"/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kumimoji="1" lang="ja-JP" altLang="en-US" sz="1600">
                <a:solidFill>
                  <a:schemeClr val="tx1"/>
                </a:solidFill>
              </a:rPr>
              <a:t>　　　　　　　 15年度（令和16年頃）には人口の半分が65歳以上となる見込み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1147" name="テキスト 147"/>
          <p:cNvSpPr txBox="1"/>
          <p:nvPr/>
        </p:nvSpPr>
        <p:spPr>
          <a:xfrm>
            <a:off x="453537" y="627750"/>
            <a:ext cx="723896" cy="2462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>
            <a:spAutoFit/>
          </a:bodyPr>
          <a:p>
            <a:pPr algn="ctr">
              <a:defRPr lang="ja-JP" altLang="en-US"/>
            </a:pPr>
            <a:r>
              <a:rPr lang="ja-JP" altLang="en-US" sz="1600">
                <a:solidFill>
                  <a:schemeClr val="bg1"/>
                </a:solidFill>
              </a:rPr>
              <a:t>検証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1148" name="図 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6336" y="1385716"/>
            <a:ext cx="6738379" cy="3686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graphicFrame>
        <p:nvGraphicFramePr>
          <p:cNvPr id="1150" name="グラフ 144"/>
          <p:cNvGraphicFramePr/>
          <p:nvPr/>
        </p:nvGraphicFramePr>
        <p:xfrm>
          <a:off x="696872" y="1543631"/>
          <a:ext cx="7619988" cy="340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51" name="四角形 511"/>
          <p:cNvSpPr>
            <a:spLocks noGrp="1"/>
          </p:cNvSpPr>
          <p:nvPr>
            <p:ph type="title"/>
          </p:nvPr>
        </p:nvSpPr>
        <p:spPr>
          <a:xfrm>
            <a:off x="324000" y="267750"/>
            <a:ext cx="8229600" cy="314056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3600"/>
              <a:t>図表Ⅰ－3　</a:t>
            </a:r>
            <a:r>
              <a:rPr kumimoji="1" lang="ja-JP" altLang="en-US" sz="3600">
                <a:solidFill>
                  <a:schemeClr val="tx1"/>
                </a:solidFill>
              </a:rPr>
              <a:t>うきは市の人口動態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52" name="四角形 512"/>
          <p:cNvSpPr/>
          <p:nvPr/>
        </p:nvSpPr>
        <p:spPr>
          <a:xfrm>
            <a:off x="457246" y="873642"/>
            <a:ext cx="8228507" cy="547565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txBody>
          <a:bodyPr anchor="ctr" anchorCtr="0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Yu Gothic UI Semibold"/>
                <a:ea typeface="Yu Gothic UI Semibold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72000" indent="-72000" algn="l">
              <a:lnSpc>
                <a:spcPct val="100000"/>
              </a:lnSpc>
              <a:spcAft>
                <a:spcPts val="400"/>
              </a:spcAft>
            </a:pPr>
            <a:r>
              <a:rPr kumimoji="1" lang="ja-JP" altLang="en-US" sz="1600">
                <a:solidFill>
                  <a:schemeClr val="tx1"/>
                </a:solidFill>
              </a:rPr>
              <a:t>・近年、転入が改善していたが、2019年は再び社会減（転入－転出）、自然減（出生－死亡）　 ともに歯止めがかからず、</a:t>
            </a:r>
            <a:r>
              <a:rPr kumimoji="1" lang="ja-JP" altLang="en-US" sz="1600">
                <a:solidFill>
                  <a:schemeClr val="tx1"/>
                </a:solidFill>
              </a:rPr>
              <a:t> 1年間で498名の市民が減少した。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1153" name="テキスト 496"/>
          <p:cNvSpPr txBox="1"/>
          <p:nvPr/>
        </p:nvSpPr>
        <p:spPr>
          <a:xfrm>
            <a:off x="453537" y="627750"/>
            <a:ext cx="723896" cy="2462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>
            <a:spAutoFit/>
          </a:bodyPr>
          <a:p>
            <a:pPr algn="ctr">
              <a:defRPr lang="ja-JP" altLang="en-US"/>
            </a:pPr>
            <a:r>
              <a:rPr lang="ja-JP" altLang="en-US" sz="1600">
                <a:solidFill>
                  <a:schemeClr val="bg1"/>
                </a:solidFill>
              </a:rPr>
              <a:t>検証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54" name="直線 572"/>
          <p:cNvSpPr/>
          <p:nvPr/>
        </p:nvSpPr>
        <p:spPr>
          <a:xfrm rot="16200000">
            <a:off x="6557128" y="4356293"/>
            <a:ext cx="259568" cy="0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155" name="テキスト 573"/>
          <p:cNvSpPr txBox="1"/>
          <p:nvPr/>
        </p:nvSpPr>
        <p:spPr>
          <a:xfrm>
            <a:off x="5796000" y="4413940"/>
            <a:ext cx="1409271" cy="153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p>
            <a:pPr algn="ctr">
              <a:defRPr lang="ja-JP" altLang="en-US"/>
            </a:pPr>
            <a:r>
              <a:rPr lang="ja-JP" altLang="en-US" sz="1000">
                <a:solidFill>
                  <a:schemeClr val="tx1"/>
                </a:solidFill>
                <a:latin typeface="Yu Gothic UI"/>
                <a:ea typeface="Yu Gothic UI"/>
              </a:rPr>
              <a:t>ルネッサンス</a:t>
            </a:r>
            <a:r>
              <a:rPr lang="ja-JP" altLang="en-US" sz="1000">
                <a:solidFill>
                  <a:schemeClr val="tx1"/>
                </a:solidFill>
                <a:latin typeface="Yu Gothic UI"/>
                <a:ea typeface="Yu Gothic UI"/>
              </a:rPr>
              <a:t>戦略</a:t>
            </a:r>
            <a:r>
              <a:rPr lang="ja-JP" altLang="en-US" sz="1000">
                <a:solidFill>
                  <a:schemeClr val="tx1"/>
                </a:solidFill>
                <a:latin typeface="Yu Gothic UI"/>
                <a:ea typeface="Yu Gothic UI"/>
              </a:rPr>
              <a:t>1年目</a:t>
            </a:r>
            <a:endParaRPr lang="ja-JP" altLang="en-US" sz="1000">
              <a:solidFill>
                <a:schemeClr val="tx1"/>
              </a:solidFill>
              <a:latin typeface="Yu Gothic UI"/>
              <a:ea typeface="Yu Gothic UI"/>
            </a:endParaRPr>
          </a:p>
        </p:txBody>
      </p:sp>
      <p:sp>
        <p:nvSpPr>
          <p:cNvPr id="1156" name="テキスト 590"/>
          <p:cNvSpPr txBox="1"/>
          <p:nvPr/>
        </p:nvSpPr>
        <p:spPr>
          <a:xfrm>
            <a:off x="3592891" y="4947750"/>
            <a:ext cx="4695337" cy="15575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p>
            <a:pPr>
              <a:defRPr lang="ja-JP" altLang="en-US"/>
            </a:pPr>
            <a:r>
              <a:rPr lang="ja-JP" altLang="en-US" sz="800"/>
              <a:t>出典　</a:t>
            </a:r>
            <a:r>
              <a:rPr lang="ja-JP" altLang="en-US" sz="800"/>
              <a:t>総務省「</a:t>
            </a:r>
            <a:r>
              <a:rPr lang="ja-JP" altLang="en-US" sz="800"/>
              <a:t>住民基本台帳に基づく人口、人口動態及び世帯数調査」（</a:t>
            </a:r>
            <a:r>
              <a:rPr lang="ja-JP" altLang="en-US" sz="800"/>
              <a:t>各年1～12月）</a:t>
            </a:r>
            <a:endParaRPr lang="ja-JP" altLang="en-US" sz="800"/>
          </a:p>
        </p:txBody>
      </p:sp>
      <p:sp>
        <p:nvSpPr>
          <p:cNvPr id="115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158" name="直線 145"/>
          <p:cNvSpPr/>
          <p:nvPr/>
        </p:nvSpPr>
        <p:spPr>
          <a:xfrm flipV="1">
            <a:off x="6684358" y="1709435"/>
            <a:ext cx="0" cy="25220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64" name="四角形 534"/>
          <p:cNvSpPr>
            <a:spLocks noGrp="1"/>
          </p:cNvSpPr>
          <p:nvPr>
            <p:ph type="title"/>
          </p:nvPr>
        </p:nvSpPr>
        <p:spPr>
          <a:xfrm>
            <a:off x="324000" y="267750"/>
            <a:ext cx="8229600" cy="314056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3600"/>
              <a:t>図表Ⅰ－4　うきは市の転出超過先の内訳</a:t>
            </a:r>
            <a:endParaRPr kumimoji="1" lang="ja-JP" altLang="en-US"/>
          </a:p>
        </p:txBody>
      </p:sp>
      <p:sp>
        <p:nvSpPr>
          <p:cNvPr id="1165" name="四角形 535"/>
          <p:cNvSpPr/>
          <p:nvPr/>
        </p:nvSpPr>
        <p:spPr>
          <a:xfrm>
            <a:off x="453537" y="874327"/>
            <a:ext cx="8582576" cy="400404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txBody>
          <a:bodyPr lIns="72000" rIns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Yu Gothic UI Semibold"/>
                <a:ea typeface="Yu Gothic UI Semibold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1621">
                <a:solidFill>
                  <a:schemeClr val="tx1"/>
                </a:solidFill>
              </a:rPr>
              <a:t>・</a:t>
            </a:r>
            <a:r>
              <a:rPr kumimoji="1" lang="ja-JP" altLang="en-US" sz="1621">
                <a:solidFill>
                  <a:schemeClr val="tx1"/>
                </a:solidFill>
              </a:rPr>
              <a:t>久留米市への転出に歯止めがかかっていない。</a:t>
            </a:r>
            <a:endParaRPr kumimoji="1" lang="ja-JP" altLang="en-US" sz="1621">
              <a:solidFill>
                <a:schemeClr val="tx1"/>
              </a:solidFill>
            </a:endParaRPr>
          </a:p>
        </p:txBody>
      </p:sp>
      <p:sp>
        <p:nvSpPr>
          <p:cNvPr id="1166" name="テキスト 496"/>
          <p:cNvSpPr txBox="1"/>
          <p:nvPr/>
        </p:nvSpPr>
        <p:spPr>
          <a:xfrm>
            <a:off x="453537" y="627750"/>
            <a:ext cx="723896" cy="2462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>
            <a:spAutoFit/>
          </a:bodyPr>
          <a:p>
            <a:pPr algn="ctr">
              <a:defRPr lang="ja-JP" altLang="en-US"/>
            </a:pPr>
            <a:r>
              <a:rPr lang="ja-JP" altLang="en-US" sz="1600">
                <a:solidFill>
                  <a:schemeClr val="bg1"/>
                </a:solidFill>
              </a:rPr>
              <a:t>検証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67" name="テキスト 588"/>
          <p:cNvSpPr txBox="1"/>
          <p:nvPr/>
        </p:nvSpPr>
        <p:spPr>
          <a:xfrm>
            <a:off x="8620745" y="4371750"/>
            <a:ext cx="919255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</a:rPr>
              <a:t>出典</a:t>
            </a:r>
            <a:endParaRPr lang="ja-JP" altLang="en-US">
              <a:solidFill>
                <a:schemeClr val="tx1"/>
              </a:solidFill>
            </a:endParaRPr>
          </a:p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</a:rPr>
              <a:t>RESAS</a:t>
            </a:r>
            <a:endParaRPr lang="ja-JP" altLang="en-US" sz="800">
              <a:solidFill>
                <a:schemeClr val="tx1"/>
              </a:solidFill>
            </a:endParaRPr>
          </a:p>
        </p:txBody>
      </p:sp>
      <p:sp>
        <p:nvSpPr>
          <p:cNvPr id="116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45444" y="4677984"/>
            <a:ext cx="191855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1169" name="図 141"/>
          <p:cNvPicPr>
            <a:picLocks noChangeAspect="1"/>
          </p:cNvPicPr>
          <p:nvPr/>
        </p:nvPicPr>
        <p:blipFill>
          <a:blip r:embed="rId1"/>
          <a:srcRect l="43996" t="30144" r="31624"/>
          <a:stretch>
            <a:fillRect/>
          </a:stretch>
        </p:blipFill>
        <p:spPr>
          <a:xfrm>
            <a:off x="3419979" y="1422873"/>
            <a:ext cx="2235131" cy="3413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テキスト 142"/>
          <p:cNvSpPr txBox="1"/>
          <p:nvPr/>
        </p:nvSpPr>
        <p:spPr>
          <a:xfrm>
            <a:off x="4091250" y="2212836"/>
            <a:ext cx="867803" cy="36843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/>
              <a:t>2017</a:t>
            </a:r>
            <a:endParaRPr lang="ja-JP" altLang="en-US"/>
          </a:p>
        </p:txBody>
      </p:sp>
      <p:pic>
        <p:nvPicPr>
          <p:cNvPr id="1171" name="図 143"/>
          <p:cNvPicPr>
            <a:picLocks noChangeAspect="1"/>
          </p:cNvPicPr>
          <p:nvPr/>
        </p:nvPicPr>
        <p:blipFill>
          <a:blip r:embed="rId2"/>
          <a:srcRect l="43849" t="20703" r="31648" b="8115"/>
          <a:stretch>
            <a:fillRect/>
          </a:stretch>
        </p:blipFill>
        <p:spPr>
          <a:xfrm>
            <a:off x="6342787" y="1434236"/>
            <a:ext cx="2309955" cy="340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テキスト 144"/>
          <p:cNvSpPr txBox="1"/>
          <p:nvPr/>
        </p:nvSpPr>
        <p:spPr>
          <a:xfrm>
            <a:off x="7071660" y="2184300"/>
            <a:ext cx="867803" cy="36843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>
                <a:solidFill>
                  <a:srgbClr val="FF0000"/>
                </a:solidFill>
              </a:rPr>
              <a:t>2018</a:t>
            </a:r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1173" name="図 127"/>
          <p:cNvPicPr>
            <a:picLocks noChangeAspect="1"/>
          </p:cNvPicPr>
          <p:nvPr/>
        </p:nvPicPr>
        <p:blipFill>
          <a:blip r:embed="rId3"/>
          <a:srcRect l="44508" t="23351" r="33626" b="5905"/>
          <a:stretch>
            <a:fillRect/>
          </a:stretch>
        </p:blipFill>
        <p:spPr>
          <a:xfrm>
            <a:off x="431069" y="1418118"/>
            <a:ext cx="2164888" cy="372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図形 128"/>
          <p:cNvSpPr/>
          <p:nvPr/>
        </p:nvSpPr>
        <p:spPr>
          <a:xfrm>
            <a:off x="2839988" y="2442758"/>
            <a:ext cx="434259" cy="350285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175" name="図形 129"/>
          <p:cNvSpPr/>
          <p:nvPr/>
        </p:nvSpPr>
        <p:spPr>
          <a:xfrm>
            <a:off x="5788935" y="2423628"/>
            <a:ext cx="497340" cy="355741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76" name="テキスト 130"/>
          <p:cNvSpPr txBox="1"/>
          <p:nvPr/>
        </p:nvSpPr>
        <p:spPr>
          <a:xfrm>
            <a:off x="1181100" y="2134425"/>
            <a:ext cx="730567" cy="368439"/>
          </a:xfrm>
          <a:prstGeom prst="rect">
            <a:avLst/>
          </a:prstGeom>
        </p:spPr>
        <p:txBody>
          <a:bodyPr>
            <a:spAutoFit/>
          </a:bodyPr>
          <a:p>
            <a:pPr>
              <a:defRPr lang="ja-JP" altLang="en-US"/>
            </a:pPr>
            <a:r>
              <a:rPr lang="ja-JP" altLang="en-US"/>
              <a:t>2014</a:t>
            </a:r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82" name="四角形 549"/>
          <p:cNvSpPr>
            <a:spLocks noGrp="1"/>
          </p:cNvSpPr>
          <p:nvPr>
            <p:ph type="title"/>
          </p:nvPr>
        </p:nvSpPr>
        <p:spPr>
          <a:xfrm>
            <a:off x="324000" y="267750"/>
            <a:ext cx="8229600" cy="314056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3600"/>
              <a:t>図表Ⅰ－5　</a:t>
            </a:r>
            <a:r>
              <a:rPr kumimoji="1" lang="ja-JP" altLang="en-US" sz="3600">
                <a:solidFill>
                  <a:schemeClr val="tx1"/>
                </a:solidFill>
              </a:rPr>
              <a:t>うきは市の20歳代の転出超過内訳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83" name="四角形 550"/>
          <p:cNvSpPr/>
          <p:nvPr/>
        </p:nvSpPr>
        <p:spPr>
          <a:xfrm>
            <a:off x="457200" y="873713"/>
            <a:ext cx="8229600" cy="525126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Yu Gothic UI Semibold"/>
                <a:ea typeface="Yu Gothic UI Semibold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1600">
                <a:solidFill>
                  <a:schemeClr val="tx1"/>
                </a:solidFill>
              </a:rPr>
              <a:t>・20歳台の</a:t>
            </a:r>
            <a:r>
              <a:rPr kumimoji="1" lang="ja-JP" altLang="en-US" sz="1600">
                <a:solidFill>
                  <a:schemeClr val="tx1"/>
                </a:solidFill>
              </a:rPr>
              <a:t>転出超過はほぼ横ばい</a:t>
            </a:r>
            <a:r>
              <a:rPr kumimoji="1" lang="ja-JP" altLang="en-US" sz="1621">
                <a:solidFill>
                  <a:schemeClr val="tx1"/>
                </a:solidFill>
              </a:rPr>
              <a:t>。（</a:t>
            </a:r>
            <a:r>
              <a:rPr kumimoji="1" lang="ja-JP" altLang="en-US" sz="1621">
                <a:solidFill>
                  <a:schemeClr val="tx1"/>
                </a:solidFill>
              </a:rPr>
              <a:t>102人→112人→107人</a:t>
            </a:r>
            <a:r>
              <a:rPr kumimoji="1" lang="ja-JP" altLang="en-US" sz="1621">
                <a:solidFill>
                  <a:schemeClr val="tx1"/>
                </a:solidFill>
              </a:rPr>
              <a:t>）</a:t>
            </a:r>
            <a:endParaRPr kumimoji="1" lang="ja-JP" altLang="en-US" sz="1621">
              <a:solidFill>
                <a:schemeClr val="tx1"/>
              </a:solidFill>
            </a:endParaRPr>
          </a:p>
          <a:p>
            <a:pPr algn="l"/>
            <a:r>
              <a:rPr kumimoji="1" lang="ja-JP" altLang="en-US" sz="1621">
                <a:solidFill>
                  <a:schemeClr val="tx1"/>
                </a:solidFill>
              </a:rPr>
              <a:t>・</a:t>
            </a:r>
            <a:r>
              <a:rPr kumimoji="1" lang="ja-JP" altLang="en-US" sz="1621">
                <a:solidFill>
                  <a:schemeClr val="tx1"/>
                </a:solidFill>
              </a:rPr>
              <a:t>20歳台も</a:t>
            </a:r>
            <a:r>
              <a:rPr kumimoji="1" lang="ja-JP" altLang="en-US" sz="1621">
                <a:solidFill>
                  <a:schemeClr val="tx1"/>
                </a:solidFill>
              </a:rPr>
              <a:t>久留米市への転出超過の割合が高い。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184" name="テキスト 496"/>
          <p:cNvSpPr txBox="1"/>
          <p:nvPr/>
        </p:nvSpPr>
        <p:spPr>
          <a:xfrm>
            <a:off x="453537" y="627750"/>
            <a:ext cx="723896" cy="2462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>
            <a:spAutoFit/>
          </a:bodyPr>
          <a:p>
            <a:pPr algn="ctr">
              <a:defRPr lang="ja-JP" altLang="en-US"/>
            </a:pPr>
            <a:r>
              <a:rPr lang="ja-JP" altLang="en-US" sz="1600">
                <a:solidFill>
                  <a:schemeClr val="bg1"/>
                </a:solidFill>
              </a:rPr>
              <a:t>検証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85" name="図形 547"/>
          <p:cNvSpPr/>
          <p:nvPr/>
        </p:nvSpPr>
        <p:spPr>
          <a:xfrm>
            <a:off x="2556000" y="2293342"/>
            <a:ext cx="860277" cy="566408"/>
          </a:xfrm>
          <a:prstGeom prst="rightArrow">
            <a:avLst>
              <a:gd name="adj1" fmla="val 50000"/>
              <a:gd name="adj2" fmla="val 81132"/>
            </a:avLst>
          </a:prstGeom>
          <a:solidFill>
            <a:srgbClr val="FF0000"/>
          </a:solidFill>
          <a:ln w="12700" cap="rnd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8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153237" y="4820398"/>
            <a:ext cx="191855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187" name="図形 131"/>
          <p:cNvSpPr/>
          <p:nvPr/>
        </p:nvSpPr>
        <p:spPr>
          <a:xfrm>
            <a:off x="5732504" y="2329477"/>
            <a:ext cx="860277" cy="566408"/>
          </a:xfrm>
          <a:prstGeom prst="rightArrow">
            <a:avLst>
              <a:gd name="adj1" fmla="val 50000"/>
              <a:gd name="adj2" fmla="val 81132"/>
            </a:avLst>
          </a:prstGeom>
          <a:solidFill>
            <a:srgbClr val="FF0000"/>
          </a:solidFill>
          <a:ln w="12700" cap="rnd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88" name="図 128"/>
          <p:cNvPicPr>
            <a:picLocks noChangeAspect="1"/>
          </p:cNvPicPr>
          <p:nvPr/>
        </p:nvPicPr>
        <p:blipFill>
          <a:blip r:embed="rId1"/>
          <a:srcRect l="45468" t="38779" r="35489"/>
          <a:stretch>
            <a:fillRect/>
          </a:stretch>
        </p:blipFill>
        <p:spPr>
          <a:xfrm>
            <a:off x="6688853" y="1410225"/>
            <a:ext cx="2031345" cy="34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テキスト 129"/>
          <p:cNvSpPr txBox="1"/>
          <p:nvPr/>
        </p:nvSpPr>
        <p:spPr>
          <a:xfrm>
            <a:off x="7283537" y="2165167"/>
            <a:ext cx="800589" cy="399217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ja-JP" altLang="en-US"/>
            </a:pPr>
            <a:r>
              <a:rPr lang="ja-JP" altLang="en-US" sz="2000">
                <a:solidFill>
                  <a:srgbClr val="FF0000"/>
                </a:solidFill>
              </a:rPr>
              <a:t>2018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190" name="テキスト 130"/>
          <p:cNvSpPr txBox="1"/>
          <p:nvPr/>
        </p:nvSpPr>
        <p:spPr>
          <a:xfrm>
            <a:off x="8303584" y="4803750"/>
            <a:ext cx="660416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</a:rPr>
              <a:t>出典</a:t>
            </a:r>
            <a:endParaRPr lang="ja-JP" altLang="en-US">
              <a:solidFill>
                <a:schemeClr val="tx1"/>
              </a:solidFill>
            </a:endParaRPr>
          </a:p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</a:rPr>
              <a:t>RESAS</a:t>
            </a:r>
            <a:endParaRPr lang="ja-JP" altLang="en-US" sz="800">
              <a:solidFill>
                <a:schemeClr val="tx1"/>
              </a:solidFill>
            </a:endParaRPr>
          </a:p>
        </p:txBody>
      </p:sp>
      <p:pic>
        <p:nvPicPr>
          <p:cNvPr id="1191" name="図 131"/>
          <p:cNvPicPr>
            <a:picLocks noChangeAspect="1"/>
          </p:cNvPicPr>
          <p:nvPr/>
        </p:nvPicPr>
        <p:blipFill>
          <a:blip r:embed="rId2"/>
          <a:srcRect l="44948" t="40247" r="35284"/>
          <a:stretch>
            <a:fillRect/>
          </a:stretch>
        </p:blipFill>
        <p:spPr>
          <a:xfrm>
            <a:off x="3438414" y="1454850"/>
            <a:ext cx="2149655" cy="3463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テキスト 132"/>
          <p:cNvSpPr txBox="1"/>
          <p:nvPr/>
        </p:nvSpPr>
        <p:spPr>
          <a:xfrm>
            <a:off x="3313096" y="2165167"/>
            <a:ext cx="1596515" cy="399217"/>
          </a:xfrm>
          <a:prstGeom prst="rect">
            <a:avLst/>
          </a:prstGeom>
        </p:spPr>
        <p:txBody>
          <a:bodyPr>
            <a:spAutoFit/>
          </a:bodyPr>
          <a:p>
            <a:pPr algn="r">
              <a:defRPr lang="ja-JP" altLang="en-US"/>
            </a:pPr>
            <a:r>
              <a:rPr lang="ja-JP" altLang="en-US" sz="2000"/>
              <a:t>2017</a:t>
            </a:r>
            <a:endParaRPr lang="ja-JP" altLang="en-US"/>
          </a:p>
        </p:txBody>
      </p:sp>
      <p:pic>
        <p:nvPicPr>
          <p:cNvPr id="1193" name="図 133"/>
          <p:cNvPicPr>
            <a:picLocks noChangeAspect="1"/>
          </p:cNvPicPr>
          <p:nvPr/>
        </p:nvPicPr>
        <p:blipFill>
          <a:blip r:embed="rId3"/>
          <a:srcRect l="44655" t="27609" r="35284" b="5493"/>
          <a:stretch>
            <a:fillRect/>
          </a:stretch>
        </p:blipFill>
        <p:spPr>
          <a:xfrm>
            <a:off x="323898" y="1420481"/>
            <a:ext cx="2077557" cy="3673035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テキスト 134"/>
          <p:cNvSpPr txBox="1"/>
          <p:nvPr/>
        </p:nvSpPr>
        <p:spPr>
          <a:xfrm>
            <a:off x="753642" y="2109608"/>
            <a:ext cx="1037926" cy="399217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ja-JP" altLang="en-US"/>
            </a:pPr>
            <a:r>
              <a:rPr lang="ja-JP" altLang="en-US" sz="2000"/>
              <a:t>2014</a:t>
            </a:r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200" name="図 1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650" y="1384659"/>
            <a:ext cx="6526350" cy="3635091"/>
          </a:xfrm>
          <a:prstGeom prst="rect">
            <a:avLst/>
          </a:prstGeom>
        </p:spPr>
      </p:pic>
      <p:sp>
        <p:nvSpPr>
          <p:cNvPr id="1201" name="四角形 578"/>
          <p:cNvSpPr>
            <a:spLocks noGrp="1"/>
          </p:cNvSpPr>
          <p:nvPr>
            <p:ph type="title"/>
          </p:nvPr>
        </p:nvSpPr>
        <p:spPr>
          <a:xfrm>
            <a:off x="324000" y="267750"/>
            <a:ext cx="8229600" cy="314056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3600"/>
              <a:t>久留米市への転出状況（</a:t>
            </a:r>
            <a:r>
              <a:rPr kumimoji="1" lang="ja-JP" altLang="en-US" sz="3600"/>
              <a:t>エリア別）</a:t>
            </a:r>
            <a:endParaRPr kumimoji="1" lang="ja-JP" altLang="en-US" sz="3600"/>
          </a:p>
        </p:txBody>
      </p:sp>
      <p:sp>
        <p:nvSpPr>
          <p:cNvPr id="1202" name="四角形 579"/>
          <p:cNvSpPr/>
          <p:nvPr/>
        </p:nvSpPr>
        <p:spPr>
          <a:xfrm>
            <a:off x="457200" y="873323"/>
            <a:ext cx="8229600" cy="405226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Yu Gothic UI Semibold"/>
                <a:ea typeface="Yu Gothic UI Semibold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1600">
                <a:solidFill>
                  <a:schemeClr val="tx1"/>
                </a:solidFill>
              </a:rPr>
              <a:t>・久留米市に転出する方の３割～４割は田主丸エリアへの転出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203" name="テキスト 496"/>
          <p:cNvSpPr txBox="1"/>
          <p:nvPr/>
        </p:nvSpPr>
        <p:spPr>
          <a:xfrm>
            <a:off x="453537" y="627750"/>
            <a:ext cx="723896" cy="2462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>
            <a:spAutoFit/>
          </a:bodyPr>
          <a:p>
            <a:pPr algn="ctr">
              <a:defRPr lang="ja-JP" altLang="en-US"/>
            </a:pPr>
            <a:r>
              <a:rPr lang="ja-JP" altLang="en-US" sz="1600">
                <a:solidFill>
                  <a:schemeClr val="bg1"/>
                </a:solidFill>
              </a:rPr>
              <a:t>検証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0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1205" name="図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6" y="1384659"/>
            <a:ext cx="2365814" cy="1411856"/>
          </a:xfrm>
          <a:prstGeom prst="rect">
            <a:avLst/>
          </a:prstGeom>
        </p:spPr>
      </p:pic>
      <p:sp>
        <p:nvSpPr>
          <p:cNvPr id="1206" name="テキスト 163"/>
          <p:cNvSpPr txBox="1"/>
          <p:nvPr/>
        </p:nvSpPr>
        <p:spPr>
          <a:xfrm>
            <a:off x="46389" y="4706500"/>
            <a:ext cx="2728702" cy="24532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000"/>
              <a:t>企画調整係調べ「住基による各年度転出」</a:t>
            </a:r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12" name="四角形 578"/>
          <p:cNvSpPr>
            <a:spLocks noGrp="1"/>
          </p:cNvSpPr>
          <p:nvPr>
            <p:ph type="title"/>
          </p:nvPr>
        </p:nvSpPr>
        <p:spPr>
          <a:xfrm>
            <a:off x="324000" y="267750"/>
            <a:ext cx="8229600" cy="314056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3600"/>
              <a:t>図表Ⅰ－6　うきは市の年代別転入・転出状況</a:t>
            </a:r>
            <a:endParaRPr kumimoji="1" lang="ja-JP" altLang="en-US"/>
          </a:p>
        </p:txBody>
      </p:sp>
      <p:sp>
        <p:nvSpPr>
          <p:cNvPr id="1213" name="四角形 579"/>
          <p:cNvSpPr/>
          <p:nvPr/>
        </p:nvSpPr>
        <p:spPr>
          <a:xfrm>
            <a:off x="457200" y="873323"/>
            <a:ext cx="8229600" cy="405226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Yu Gothic UI Semibold"/>
                <a:ea typeface="Yu Gothic UI Semibold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1600">
                <a:solidFill>
                  <a:schemeClr val="tx1"/>
                </a:solidFill>
              </a:rPr>
              <a:t>・2017年は30代と10歳未満が転入超過だったが、2018年は40歳未満で転出超過となった。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214" name="テキスト 496"/>
          <p:cNvSpPr txBox="1"/>
          <p:nvPr/>
        </p:nvSpPr>
        <p:spPr>
          <a:xfrm>
            <a:off x="453537" y="627750"/>
            <a:ext cx="723896" cy="2462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>
            <a:spAutoFit/>
          </a:bodyPr>
          <a:p>
            <a:pPr algn="ctr">
              <a:defRPr lang="ja-JP" altLang="en-US"/>
            </a:pPr>
            <a:r>
              <a:rPr lang="ja-JP" altLang="en-US" sz="1600">
                <a:solidFill>
                  <a:schemeClr val="bg1"/>
                </a:solidFill>
              </a:rPr>
              <a:t>検証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1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7</a:t>
            </a:fld>
            <a:endParaRPr lang="ja-JP" altLang="en-US"/>
          </a:p>
        </p:txBody>
      </p:sp>
      <p:graphicFrame>
        <p:nvGraphicFramePr>
          <p:cNvPr id="1216" name="グラフ 148"/>
          <p:cNvGraphicFramePr/>
          <p:nvPr/>
        </p:nvGraphicFramePr>
        <p:xfrm>
          <a:off x="525191" y="1347949"/>
          <a:ext cx="7865622" cy="353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17" name="テキスト 149"/>
          <p:cNvSpPr txBox="1"/>
          <p:nvPr/>
        </p:nvSpPr>
        <p:spPr>
          <a:xfrm>
            <a:off x="6228000" y="4898172"/>
            <a:ext cx="2592000" cy="245328"/>
          </a:xfrm>
          <a:prstGeom prst="rect">
            <a:avLst/>
          </a:prstGeom>
        </p:spPr>
        <p:txBody>
          <a:bodyPr>
            <a:spAutoFit/>
          </a:bodyPr>
          <a:p>
            <a:pPr>
              <a:defRPr lang="ja-JP" altLang="en-US"/>
            </a:pPr>
            <a:r>
              <a:rPr lang="ja-JP" altLang="en-US" sz="1000"/>
              <a:t>出典:「福岡県の人口と世帯年報」</a:t>
            </a:r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23" name="四角形 593"/>
          <p:cNvSpPr>
            <a:spLocks noGrp="1"/>
          </p:cNvSpPr>
          <p:nvPr>
            <p:ph type="title"/>
          </p:nvPr>
        </p:nvSpPr>
        <p:spPr>
          <a:xfrm>
            <a:off x="324000" y="267750"/>
            <a:ext cx="8229600" cy="314056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3600"/>
              <a:t>図表Ⅰ－7　合計特殊出生率の推移</a:t>
            </a:r>
            <a:endParaRPr kumimoji="1" lang="ja-JP" altLang="en-US"/>
          </a:p>
        </p:txBody>
      </p:sp>
      <p:sp>
        <p:nvSpPr>
          <p:cNvPr id="1224" name="四角形 594"/>
          <p:cNvSpPr/>
          <p:nvPr/>
        </p:nvSpPr>
        <p:spPr>
          <a:xfrm>
            <a:off x="457200" y="873713"/>
            <a:ext cx="8229600" cy="525126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Yu Gothic UI Semibold"/>
                <a:ea typeface="Yu Gothic UI Semibold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1600">
                <a:solidFill>
                  <a:schemeClr val="tx1"/>
                </a:solidFill>
              </a:rPr>
              <a:t>・H30は、</a:t>
            </a:r>
            <a:r>
              <a:rPr kumimoji="1" lang="ja-JP" altLang="en-US" sz="1600">
                <a:solidFill>
                  <a:schemeClr val="tx1"/>
                </a:solidFill>
              </a:rPr>
              <a:t>国 </a:t>
            </a:r>
            <a:r>
              <a:rPr kumimoji="1" lang="ja-JP" altLang="en-US" sz="1600">
                <a:solidFill>
                  <a:schemeClr val="tx1"/>
                </a:solidFill>
              </a:rPr>
              <a:t>1.36、福岡県 1.44と低下が続いており、</a:t>
            </a:r>
            <a:r>
              <a:rPr kumimoji="1" lang="ja-JP" altLang="en-US" sz="1600">
                <a:solidFill>
                  <a:schemeClr val="tx1"/>
                </a:solidFill>
              </a:rPr>
              <a:t>未だ上昇がみられない。</a:t>
            </a:r>
            <a:endParaRPr kumimoji="1" lang="ja-JP" altLang="en-US" sz="1600">
              <a:solidFill>
                <a:schemeClr val="tx1"/>
              </a:solidFill>
            </a:endParaRPr>
          </a:p>
          <a:p>
            <a:pPr algn="l"/>
            <a:r>
              <a:rPr kumimoji="1" lang="ja-JP" altLang="en-US" sz="1600">
                <a:solidFill>
                  <a:schemeClr val="tx1"/>
                </a:solidFill>
              </a:rPr>
              <a:t>・うきは市の</a:t>
            </a:r>
            <a:r>
              <a:rPr kumimoji="1" lang="ja-JP" altLang="en-US" sz="1600">
                <a:solidFill>
                  <a:schemeClr val="tx1"/>
                </a:solidFill>
              </a:rPr>
              <a:t>合計特殊出生率は、H22の1.53を最後に</a:t>
            </a:r>
            <a:r>
              <a:rPr kumimoji="1" lang="ja-JP" altLang="en-US" sz="1600">
                <a:solidFill>
                  <a:schemeClr val="tx1"/>
                </a:solidFill>
              </a:rPr>
              <a:t>厚生労働省の公表待ちの状態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1225" name="テキスト 496"/>
          <p:cNvSpPr txBox="1"/>
          <p:nvPr/>
        </p:nvSpPr>
        <p:spPr>
          <a:xfrm>
            <a:off x="453537" y="627750"/>
            <a:ext cx="723896" cy="2462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>
            <a:spAutoFit/>
          </a:bodyPr>
          <a:p>
            <a:pPr algn="ctr">
              <a:defRPr lang="ja-JP" altLang="en-US"/>
            </a:pPr>
            <a:r>
              <a:rPr lang="ja-JP" altLang="en-US" sz="1600">
                <a:solidFill>
                  <a:schemeClr val="bg1"/>
                </a:solidFill>
              </a:rPr>
              <a:t>検証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26" name="テキスト 585"/>
          <p:cNvSpPr txBox="1"/>
          <p:nvPr/>
        </p:nvSpPr>
        <p:spPr>
          <a:xfrm>
            <a:off x="7426958" y="4090613"/>
            <a:ext cx="1717042" cy="492443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</a:rPr>
              <a:t>出典</a:t>
            </a:r>
            <a:endParaRPr lang="ja-JP" altLang="en-US" sz="800">
              <a:solidFill>
                <a:schemeClr val="tx1"/>
              </a:solidFill>
            </a:endParaRPr>
          </a:p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</a:rPr>
              <a:t>厚生労働省</a:t>
            </a:r>
            <a:endParaRPr lang="ja-JP" altLang="en-US" sz="800">
              <a:solidFill>
                <a:schemeClr val="tx1"/>
              </a:solidFill>
            </a:endParaRPr>
          </a:p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</a:rPr>
              <a:t>「</a:t>
            </a:r>
            <a:r>
              <a:rPr lang="ja-JP" altLang="en-US" sz="800">
                <a:solidFill>
                  <a:schemeClr val="tx1"/>
                </a:solidFill>
              </a:rPr>
              <a:t>人口動態統計特殊報告 」</a:t>
            </a:r>
            <a:endParaRPr lang="ja-JP" altLang="en-US" sz="800">
              <a:solidFill>
                <a:schemeClr val="tx1"/>
              </a:solidFill>
            </a:endParaRPr>
          </a:p>
          <a:p>
            <a:pPr>
              <a:defRPr lang="ja-JP" altLang="en-US"/>
            </a:pPr>
            <a:r>
              <a:rPr lang="ja-JP" altLang="en-US" sz="800">
                <a:solidFill>
                  <a:schemeClr val="tx1"/>
                </a:solidFill>
              </a:rPr>
              <a:t>「</a:t>
            </a:r>
            <a:r>
              <a:rPr lang="ja-JP" altLang="en-US" sz="800">
                <a:solidFill>
                  <a:schemeClr val="tx1"/>
                </a:solidFill>
              </a:rPr>
              <a:t>人口動態統計月報年計(概数）</a:t>
            </a:r>
            <a:r>
              <a:rPr lang="ja-JP" altLang="en-US" sz="800">
                <a:solidFill>
                  <a:schemeClr val="tx1"/>
                </a:solidFill>
              </a:rPr>
              <a:t>」</a:t>
            </a:r>
            <a:endParaRPr lang="ja-JP" altLang="en-US" sz="800">
              <a:solidFill>
                <a:schemeClr val="tx1"/>
              </a:solidFill>
            </a:endParaRPr>
          </a:p>
        </p:txBody>
      </p:sp>
      <p:sp>
        <p:nvSpPr>
          <p:cNvPr id="122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1228" name="図 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320" y="1413986"/>
            <a:ext cx="6969899" cy="3677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4.0.2</AppVersion>
  <PresentationFormat>ユーザー設定</PresentationFormat>
  <Slides>9</Slides>
  <Notes>8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Administrator</dc:creator>
  <cp:lastModifiedBy>Administrator</cp:lastModifiedBy>
  <dcterms:created xsi:type="dcterms:W3CDTF">2019-03-18T03:04:06Z</dcterms:created>
  <dcterms:modified xsi:type="dcterms:W3CDTF">2020-07-21T01:27:30Z</dcterms:modified>
  <cp:revision>63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