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charts/chart1.xml" ContentType="application/vnd.openxmlformats-officedocument.drawingml.chart+xml"/>
  <Override PartName="/ppt/drawings/drawing2.xml" ContentType="application/vnd.openxmlformats-officedocument.drawingml.chartshapes+xml"/>
  <Override PartName="/ppt/charts/colors1.xml" ContentType="application/vnd.ms-office.chartcolorstyle+xml"/>
  <Override PartName="/ppt/charts/style1.xml" ContentType="application/vnd.ms-office.chart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thumbnail" Target="docProps/thumbnail.jpeg" Id="rId2" /><Relationship Type="http://schemas.openxmlformats.org/package/2006/relationships/metadata/core-properties" Target="docProps/core.xml" Id="rId3" /><Relationship Type="http://schemas.openxmlformats.org/officeDocument/2006/relationships/extended-properties" Target="docProps/app.xml" Id="rId4" /><Relationship Type="http://schemas.openxmlformats.org/officeDocument/2006/relationships/custom-properties" Target="docProps/custom.xml" Id="rId5" /><Relationship Type="http://schemas.openxmlformats.org/officeDocument/2006/relationships/officeDocument" Target="ppt/presentation.xml" Id="rId1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32" r:id="rId2"/>
  </p:sldMasterIdLst>
  <p:notesMasterIdLst>
    <p:notesMasterId r:id="rId3"/>
  </p:notesMasterIdLst>
  <p:handoutMasterIdLst>
    <p:handoutMasterId r:id="rId4"/>
  </p:handoutMasterIdLst>
  <p:sldIdLst>
    <p:sldId id="256" r:id="rId5"/>
    <p:sldId id="277" r:id="rId6"/>
    <p:sldId id="275" r:id="rId7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86"/>
    <p:restoredTop sz="94660"/>
  </p:normalViewPr>
  <p:slideViewPr>
    <p:cSldViewPr>
      <p:cViewPr varScale="0">
        <p:scale>
          <a:sx n="100" d="100"/>
          <a:sy n="100" d="100"/>
        </p:scale>
        <p:origin x="-73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952" y="-10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heme" Target="theme/theme1.xml" Id="rId1" /><Relationship Type="http://schemas.openxmlformats.org/officeDocument/2006/relationships/slideMaster" Target="slideMasters/slideMaster1.xml" Id="rId2" /><Relationship Type="http://schemas.openxmlformats.org/officeDocument/2006/relationships/notesMaster" Target="notesMasters/notesMaster1.xml" Id="rId3" /><Relationship Type="http://schemas.openxmlformats.org/officeDocument/2006/relationships/handoutMaster" Target="handoutMasters/handoutMaster1.xml" Id="rId4" /><Relationship Type="http://schemas.openxmlformats.org/officeDocument/2006/relationships/slide" Target="slides/slide1.xml" Id="rId5" /><Relationship Type="http://schemas.openxmlformats.org/officeDocument/2006/relationships/slide" Target="slides/slide2.xml" Id="rId6" /><Relationship Type="http://schemas.openxmlformats.org/officeDocument/2006/relationships/slide" Target="slides/slide3.xml" Id="rId7" /><Relationship Type="http://schemas.openxmlformats.org/officeDocument/2006/relationships/presProps" Target="presProps.xml" Id="rId8" /><Relationship Type="http://schemas.openxmlformats.org/officeDocument/2006/relationships/viewProps" Target="viewProps.xml" Id="rId9" /><Relationship Type="http://schemas.openxmlformats.org/officeDocument/2006/relationships/tableStyles" Target="tableStyles.xml" Id="rId10" /></Relationships>
</file>

<file path=ppt/charts/_rels/chart1.xml.rels>&#65279;<?xml version="1.0" encoding="utf-8"?><Relationships xmlns="http://schemas.openxmlformats.org/package/2006/relationships"><Relationship Type="http://schemas.openxmlformats.org/officeDocument/2006/relationships/oleObject" Target="file:///\\filesvl\&#12358;&#12365;&#12399;&#24066;\L2030.&#20225;&#30011;&#35506;\203010.&#20225;&#30011;&#35519;&#25972;&#20418;\&#24179;&#25104;26&#24180;&#24230;&#20197;&#21069;&#12501;&#12457;&#12523;&#12480;%20&#65288;27&#24180;&#24230;&#26032;&#20107;&#21209;&#20998;&#25484;&#12395;&#24467;&#12356;&#12289;&#21508;&#12501;&#12457;&#12523;&#12480;&#12408;&#31227;&#21205;&#12434;&#12362;&#39000;&#12356;&#12375;&#12414;&#12377;&#65289;\01&#20225;&#30011;&#20840;&#33324;\28&#12414;&#12385;&#12539;&#12402;&#12392;&#12539;&#12375;&#12372;&#12392;&#21109;&#29983;&#38306;&#20418;\&#9670;27&#24180;&#24230;&#12358;&#12365;&#12399;&#24066;&#12523;&#12493;&#12483;&#12469;&#12531;&#12473;&#25126;&#30053;%20&#32207;&#21512;&#25126;&#30053;\&#12523;&#12493;&#12483;&#12469;&#12531;&#12473;&#25126;&#30053;&#25512;&#36914;&#21332;&#35696;&#20250;\&#20196;1.11.XX-&#31532;11&#22238;&#25126;&#30053;&#25512;&#36914;&#21332;&#35696;&#20250;\RESAS&#12487;&#12540;&#12479;&#26908;&#35388;&#12480;&#12454;&#12531;&#12525;&#12540;&#12489;\&#9312;&#20154;&#21475;1&#20154;&#24403;&#12383;&#12426;&#24066;&#30010;&#26449;&#27665;&#25152;&#24471;%20(h27_1_04.xlsx" TargetMode="External" Id="rId1" /><Relationship Type="http://schemas.openxmlformats.org/officeDocument/2006/relationships/chartUserShapes" Target="../drawings/drawing2.xml" Id="rId2" /><Relationship Type="http://schemas.microsoft.com/office/2011/relationships/chartColorStyle" Target="colors1.xml" Id="rId3" /><Relationship Type="http://schemas.microsoft.com/office/2011/relationships/chartStyle" Target="style1.xml" Id="rId4" /></Relationships>
</file>

<file path=ppt/charts/chart1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663793103448273e-002"/>
          <c:y val="8.4738773324976174e-002"/>
          <c:w val="0.79094827586206895"/>
          <c:h val="0.83582089552238803"/>
        </c:manualLayout>
      </c:layout>
      <c:lineChart>
        <c:grouping val="standard"/>
        <c:varyColors val="0"/>
        <c:ser>
          <c:idx val="0"/>
          <c:order val="0"/>
          <c:tx>
            <c:strRef>
              <c:f>'[0]H18～H29'!$A$4</c:f>
              <c:strCache>
                <c:ptCount val="1"/>
                <c:pt idx="0">
                  <c:v>16 筑紫野市</c:v>
                </c:pt>
              </c:strCache>
            </c:strRef>
          </c:tx>
          <c:spPr>
            <a:noFill/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(h27_1_04.xlsx]H18～H29'!$B$4:$M$4</c:f>
              <c:numCache>
                <c:formatCode>#,##0</c:formatCode>
                <c:ptCount val="12"/>
                <c:pt idx="0">
                  <c:v>3128</c:v>
                </c:pt>
                <c:pt idx="1">
                  <c:v>3178</c:v>
                </c:pt>
                <c:pt idx="2">
                  <c:v>2909</c:v>
                </c:pt>
                <c:pt idx="3">
                  <c:v>2956</c:v>
                </c:pt>
                <c:pt idx="4">
                  <c:v>3126</c:v>
                </c:pt>
                <c:pt idx="5">
                  <c:v>3160</c:v>
                </c:pt>
                <c:pt idx="6">
                  <c:v>3133</c:v>
                </c:pt>
                <c:pt idx="7">
                  <c:v>2983</c:v>
                </c:pt>
                <c:pt idx="8">
                  <c:v>3214</c:v>
                </c:pt>
                <c:pt idx="9">
                  <c:v>3119</c:v>
                </c:pt>
                <c:pt idx="10">
                  <c:v>3152</c:v>
                </c:pt>
                <c:pt idx="11">
                  <c:v>3290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'[0]H18～H29'!$A$5</c:f>
              <c:strCache>
                <c:ptCount val="1"/>
                <c:pt idx="0">
                  <c:v>2 福岡市</c:v>
                </c:pt>
              </c:strCache>
            </c:strRef>
          </c:tx>
          <c:spPr>
            <a:noFill/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(h27_1_04.xlsx]H18～H29'!$B$5:$M$5</c:f>
              <c:numCache>
                <c:formatCode>#,##0</c:formatCode>
                <c:ptCount val="12"/>
                <c:pt idx="0">
                  <c:v>3128</c:v>
                </c:pt>
                <c:pt idx="1">
                  <c:v>3197</c:v>
                </c:pt>
                <c:pt idx="2">
                  <c:v>2984</c:v>
                </c:pt>
                <c:pt idx="3">
                  <c:v>2956</c:v>
                </c:pt>
                <c:pt idx="4">
                  <c:v>3028</c:v>
                </c:pt>
                <c:pt idx="5">
                  <c:v>3050</c:v>
                </c:pt>
                <c:pt idx="6">
                  <c:v>2980</c:v>
                </c:pt>
                <c:pt idx="7">
                  <c:v>2994</c:v>
                </c:pt>
                <c:pt idx="8">
                  <c:v>3010</c:v>
                </c:pt>
                <c:pt idx="9">
                  <c:v>3100</c:v>
                </c:pt>
                <c:pt idx="10">
                  <c:v>3110</c:v>
                </c:pt>
                <c:pt idx="11">
                  <c:v>3197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'[0]H18～H29'!$A$6</c:f>
              <c:strCache>
                <c:ptCount val="1"/>
                <c:pt idx="0">
                  <c:v>17 春日市</c:v>
                </c:pt>
              </c:strCache>
            </c:strRef>
          </c:tx>
          <c:spPr>
            <a:noFill/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(h27_1_04.xlsx]H18～H29'!$B$6:$M$6</c:f>
              <c:numCache>
                <c:formatCode>#,##0</c:formatCode>
                <c:ptCount val="12"/>
                <c:pt idx="0">
                  <c:v>2902</c:v>
                </c:pt>
                <c:pt idx="1">
                  <c:v>2958</c:v>
                </c:pt>
                <c:pt idx="2">
                  <c:v>2862</c:v>
                </c:pt>
                <c:pt idx="3">
                  <c:v>2778</c:v>
                </c:pt>
                <c:pt idx="4">
                  <c:v>2764</c:v>
                </c:pt>
                <c:pt idx="5">
                  <c:v>2761</c:v>
                </c:pt>
                <c:pt idx="6">
                  <c:v>2674</c:v>
                </c:pt>
                <c:pt idx="7">
                  <c:v>2743</c:v>
                </c:pt>
                <c:pt idx="8">
                  <c:v>2819</c:v>
                </c:pt>
                <c:pt idx="9">
                  <c:v>2877</c:v>
                </c:pt>
                <c:pt idx="10">
                  <c:v>2880</c:v>
                </c:pt>
                <c:pt idx="11">
                  <c:v>3039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'[0]H18～H29'!$A$7</c:f>
              <c:strCache>
                <c:ptCount val="1"/>
                <c:pt idx="0">
                  <c:v>18 大野城市</c:v>
                </c:pt>
              </c:strCache>
            </c:strRef>
          </c:tx>
          <c:spPr>
            <a:noFill/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(h27_1_04.xlsx]H18～H29'!$B$7:$M$7</c:f>
              <c:numCache>
                <c:formatCode>#,##0</c:formatCode>
                <c:ptCount val="12"/>
                <c:pt idx="0">
                  <c:v>2766</c:v>
                </c:pt>
                <c:pt idx="1">
                  <c:v>2845</c:v>
                </c:pt>
                <c:pt idx="2">
                  <c:v>2801</c:v>
                </c:pt>
                <c:pt idx="3">
                  <c:v>2755</c:v>
                </c:pt>
                <c:pt idx="4">
                  <c:v>2788</c:v>
                </c:pt>
                <c:pt idx="5">
                  <c:v>2827</c:v>
                </c:pt>
                <c:pt idx="6">
                  <c:v>2736</c:v>
                </c:pt>
                <c:pt idx="7">
                  <c:v>2746</c:v>
                </c:pt>
                <c:pt idx="8">
                  <c:v>2851</c:v>
                </c:pt>
                <c:pt idx="9">
                  <c:v>2893</c:v>
                </c:pt>
                <c:pt idx="10">
                  <c:v>2912</c:v>
                </c:pt>
                <c:pt idx="11">
                  <c:v>3016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'[0]H18～H29'!$A$8</c:f>
              <c:strCache>
                <c:ptCount val="1"/>
                <c:pt idx="0">
                  <c:v>21 古賀市</c:v>
                </c:pt>
              </c:strCache>
            </c:strRef>
          </c:tx>
          <c:spPr>
            <a:noFill/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(h27_1_04.xlsx]H18～H29'!$B$8:$M$8</c:f>
              <c:numCache>
                <c:formatCode>#,##0</c:formatCode>
                <c:ptCount val="12"/>
                <c:pt idx="0">
                  <c:v>2806</c:v>
                </c:pt>
                <c:pt idx="1">
                  <c:v>2914</c:v>
                </c:pt>
                <c:pt idx="2">
                  <c:v>2737</c:v>
                </c:pt>
                <c:pt idx="3">
                  <c:v>2715</c:v>
                </c:pt>
                <c:pt idx="4">
                  <c:v>2815</c:v>
                </c:pt>
                <c:pt idx="5">
                  <c:v>2832</c:v>
                </c:pt>
                <c:pt idx="6">
                  <c:v>2768</c:v>
                </c:pt>
                <c:pt idx="7">
                  <c:v>2872</c:v>
                </c:pt>
                <c:pt idx="8">
                  <c:v>2862</c:v>
                </c:pt>
                <c:pt idx="9">
                  <c:v>2944</c:v>
                </c:pt>
                <c:pt idx="10">
                  <c:v>2981</c:v>
                </c:pt>
                <c:pt idx="11">
                  <c:v>3012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'[0]H18～H29'!$A$9</c:f>
              <c:strCache>
                <c:ptCount val="1"/>
                <c:pt idx="0">
                  <c:v>1 北九州市</c:v>
                </c:pt>
              </c:strCache>
            </c:strRef>
          </c:tx>
          <c:spPr>
            <a:noFill/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(h27_1_04.xlsx]H18～H29'!$B$9:$M$9</c:f>
              <c:numCache>
                <c:formatCode>#,##0</c:formatCode>
                <c:ptCount val="12"/>
                <c:pt idx="0">
                  <c:v>2662</c:v>
                </c:pt>
                <c:pt idx="1">
                  <c:v>2782</c:v>
                </c:pt>
                <c:pt idx="2">
                  <c:v>2621</c:v>
                </c:pt>
                <c:pt idx="3">
                  <c:v>2588</c:v>
                </c:pt>
                <c:pt idx="4">
                  <c:v>2701</c:v>
                </c:pt>
                <c:pt idx="5">
                  <c:v>2704</c:v>
                </c:pt>
                <c:pt idx="6">
                  <c:v>2650</c:v>
                </c:pt>
                <c:pt idx="7">
                  <c:v>2728</c:v>
                </c:pt>
                <c:pt idx="8">
                  <c:v>2714</c:v>
                </c:pt>
                <c:pt idx="9">
                  <c:v>2779</c:v>
                </c:pt>
                <c:pt idx="10">
                  <c:v>2826</c:v>
                </c:pt>
                <c:pt idx="11">
                  <c:v>2912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'[0]H18～H29'!$A$10</c:f>
              <c:strCache>
                <c:ptCount val="1"/>
                <c:pt idx="0">
                  <c:v>19 宗像市</c:v>
                </c:pt>
              </c:strCache>
            </c:strRef>
          </c:tx>
          <c:spPr>
            <a:noFill/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(h27_1_04.xlsx]H18～H29'!$B$10:$M$10</c:f>
              <c:numCache>
                <c:formatCode>#,##0</c:formatCode>
                <c:ptCount val="12"/>
                <c:pt idx="0">
                  <c:v>2576</c:v>
                </c:pt>
                <c:pt idx="1">
                  <c:v>2630</c:v>
                </c:pt>
                <c:pt idx="2">
                  <c:v>2587</c:v>
                </c:pt>
                <c:pt idx="3">
                  <c:v>2570</c:v>
                </c:pt>
                <c:pt idx="4">
                  <c:v>2553</c:v>
                </c:pt>
                <c:pt idx="5">
                  <c:v>2568</c:v>
                </c:pt>
                <c:pt idx="6">
                  <c:v>2539</c:v>
                </c:pt>
                <c:pt idx="7">
                  <c:v>2582</c:v>
                </c:pt>
                <c:pt idx="8">
                  <c:v>2603</c:v>
                </c:pt>
                <c:pt idx="9">
                  <c:v>2708</c:v>
                </c:pt>
                <c:pt idx="10">
                  <c:v>2730</c:v>
                </c:pt>
                <c:pt idx="11">
                  <c:v>2814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'[0]H18～H29'!$A$11</c:f>
              <c:strCache>
                <c:ptCount val="1"/>
                <c:pt idx="0">
                  <c:v>4 久留米市</c:v>
                </c:pt>
              </c:strCache>
            </c:strRef>
          </c:tx>
          <c:spPr>
            <a:noFill/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(h27_1_04.xlsx]H18～H29'!$B$11:$M$11</c:f>
              <c:numCache>
                <c:formatCode>#,##0</c:formatCode>
                <c:ptCount val="12"/>
                <c:pt idx="0">
                  <c:v>2623</c:v>
                </c:pt>
                <c:pt idx="1">
                  <c:v>2712</c:v>
                </c:pt>
                <c:pt idx="2">
                  <c:v>2566</c:v>
                </c:pt>
                <c:pt idx="3">
                  <c:v>2520</c:v>
                </c:pt>
                <c:pt idx="4">
                  <c:v>2615</c:v>
                </c:pt>
                <c:pt idx="5">
                  <c:v>2598</c:v>
                </c:pt>
                <c:pt idx="6">
                  <c:v>2569</c:v>
                </c:pt>
                <c:pt idx="7">
                  <c:v>2617</c:v>
                </c:pt>
                <c:pt idx="8">
                  <c:v>2639</c:v>
                </c:pt>
                <c:pt idx="9">
                  <c:v>2694</c:v>
                </c:pt>
                <c:pt idx="10">
                  <c:v>2716</c:v>
                </c:pt>
                <c:pt idx="11">
                  <c:v>2803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'[0]H18～H29'!$A$12</c:f>
              <c:strCache>
                <c:ptCount val="1"/>
                <c:pt idx="0">
                  <c:v>26 朝倉市</c:v>
                </c:pt>
              </c:strCache>
            </c:strRef>
          </c:tx>
          <c:spPr>
            <a:noFill/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(h27_1_04.xlsx]H18～H29'!$B$12:$M$12</c:f>
              <c:numCache>
                <c:formatCode>#,##0</c:formatCode>
                <c:ptCount val="12"/>
                <c:pt idx="0">
                  <c:v>2450</c:v>
                </c:pt>
                <c:pt idx="1">
                  <c:v>2596</c:v>
                </c:pt>
                <c:pt idx="2">
                  <c:v>2334</c:v>
                </c:pt>
                <c:pt idx="3">
                  <c:v>2312</c:v>
                </c:pt>
                <c:pt idx="4">
                  <c:v>2560</c:v>
                </c:pt>
                <c:pt idx="5">
                  <c:v>2529</c:v>
                </c:pt>
                <c:pt idx="6">
                  <c:v>2512</c:v>
                </c:pt>
                <c:pt idx="7">
                  <c:v>2571</c:v>
                </c:pt>
                <c:pt idx="8">
                  <c:v>2474</c:v>
                </c:pt>
                <c:pt idx="9">
                  <c:v>2637</c:v>
                </c:pt>
                <c:pt idx="10">
                  <c:v>2724</c:v>
                </c:pt>
                <c:pt idx="11">
                  <c:v>2797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'[0]H18～H29'!$A$13</c:f>
              <c:strCache>
                <c:ptCount val="1"/>
                <c:pt idx="0">
                  <c:v>15 小郡市</c:v>
                </c:pt>
              </c:strCache>
            </c:strRef>
          </c:tx>
          <c:spPr>
            <a:noFill/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(h27_1_04.xlsx]H18～H29'!$B$13:$M$13</c:f>
              <c:numCache>
                <c:formatCode>#,##0</c:formatCode>
                <c:ptCount val="12"/>
                <c:pt idx="0">
                  <c:v>2669</c:v>
                </c:pt>
                <c:pt idx="1">
                  <c:v>2723</c:v>
                </c:pt>
                <c:pt idx="2">
                  <c:v>2612</c:v>
                </c:pt>
                <c:pt idx="3">
                  <c:v>2548</c:v>
                </c:pt>
                <c:pt idx="4">
                  <c:v>2591</c:v>
                </c:pt>
                <c:pt idx="5">
                  <c:v>2601</c:v>
                </c:pt>
                <c:pt idx="6">
                  <c:v>2511</c:v>
                </c:pt>
                <c:pt idx="7">
                  <c:v>2552</c:v>
                </c:pt>
                <c:pt idx="8">
                  <c:v>2585</c:v>
                </c:pt>
                <c:pt idx="9">
                  <c:v>2685</c:v>
                </c:pt>
                <c:pt idx="10">
                  <c:v>2698</c:v>
                </c:pt>
                <c:pt idx="11">
                  <c:v>2773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'[0]H18～H29'!$A$14</c:f>
              <c:strCache>
                <c:ptCount val="1"/>
                <c:pt idx="0">
                  <c:v>24 宮若市</c:v>
                </c:pt>
              </c:strCache>
            </c:strRef>
          </c:tx>
          <c:spPr>
            <a:noFill/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(h27_1_04.xlsx]H18～H29'!$B$14:$M$14</c:f>
              <c:numCache>
                <c:formatCode>#,##0</c:formatCode>
                <c:ptCount val="12"/>
                <c:pt idx="0">
                  <c:v>2402</c:v>
                </c:pt>
                <c:pt idx="1">
                  <c:v>2515</c:v>
                </c:pt>
                <c:pt idx="2">
                  <c:v>2223</c:v>
                </c:pt>
                <c:pt idx="3">
                  <c:v>2263</c:v>
                </c:pt>
                <c:pt idx="4">
                  <c:v>2570</c:v>
                </c:pt>
                <c:pt idx="5">
                  <c:v>2592</c:v>
                </c:pt>
                <c:pt idx="6">
                  <c:v>2545</c:v>
                </c:pt>
                <c:pt idx="7">
                  <c:v>2552</c:v>
                </c:pt>
                <c:pt idx="8">
                  <c:v>2526</c:v>
                </c:pt>
                <c:pt idx="9">
                  <c:v>2672</c:v>
                </c:pt>
                <c:pt idx="10">
                  <c:v>2749</c:v>
                </c:pt>
                <c:pt idx="11">
                  <c:v>2772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'[0]H18～H29'!$A$15</c:f>
              <c:strCache>
                <c:ptCount val="1"/>
                <c:pt idx="0">
                  <c:v>28 糸島市</c:v>
                </c:pt>
              </c:strCache>
            </c:strRef>
          </c:tx>
          <c:spPr>
            <a:noFill/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(h27_1_04.xlsx]H18～H29'!$B$15:$M$15</c:f>
              <c:numCache>
                <c:formatCode>#,##0</c:formatCode>
                <c:ptCount val="12"/>
                <c:pt idx="0">
                  <c:v>2472</c:v>
                </c:pt>
                <c:pt idx="1">
                  <c:v>2543</c:v>
                </c:pt>
                <c:pt idx="2">
                  <c:v>2473</c:v>
                </c:pt>
                <c:pt idx="3">
                  <c:v>2447</c:v>
                </c:pt>
                <c:pt idx="4">
                  <c:v>2481</c:v>
                </c:pt>
                <c:pt idx="5">
                  <c:v>2475</c:v>
                </c:pt>
                <c:pt idx="6">
                  <c:v>2452</c:v>
                </c:pt>
                <c:pt idx="7">
                  <c:v>2475</c:v>
                </c:pt>
                <c:pt idx="8">
                  <c:v>2516</c:v>
                </c:pt>
                <c:pt idx="9">
                  <c:v>2660</c:v>
                </c:pt>
                <c:pt idx="10">
                  <c:v>2682</c:v>
                </c:pt>
                <c:pt idx="11">
                  <c:v>2767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'[0]H18～H29'!$A$16</c:f>
              <c:strCache>
                <c:ptCount val="1"/>
                <c:pt idx="0">
                  <c:v>8 柳川市</c:v>
                </c:pt>
              </c:strCache>
            </c:strRef>
          </c:tx>
          <c:spPr>
            <a:noFill/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  <a:lumOff val="20000"/>
                </a:schemeClr>
              </a:solidFill>
              <a:ln w="9525">
                <a:solidFill>
                  <a:schemeClr val="accent1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(h27_1_04.xlsx]H18～H29'!$B$16:$M$16</c:f>
              <c:numCache>
                <c:formatCode>#,##0</c:formatCode>
                <c:ptCount val="12"/>
                <c:pt idx="0">
                  <c:v>2213</c:v>
                </c:pt>
                <c:pt idx="1">
                  <c:v>2286</c:v>
                </c:pt>
                <c:pt idx="2">
                  <c:v>2140</c:v>
                </c:pt>
                <c:pt idx="3">
                  <c:v>2270</c:v>
                </c:pt>
                <c:pt idx="4">
                  <c:v>2218</c:v>
                </c:pt>
                <c:pt idx="5">
                  <c:v>2189</c:v>
                </c:pt>
                <c:pt idx="6">
                  <c:v>2229</c:v>
                </c:pt>
                <c:pt idx="7">
                  <c:v>2260</c:v>
                </c:pt>
                <c:pt idx="8">
                  <c:v>2259</c:v>
                </c:pt>
                <c:pt idx="9">
                  <c:v>2488</c:v>
                </c:pt>
                <c:pt idx="10">
                  <c:v>2542</c:v>
                </c:pt>
                <c:pt idx="11">
                  <c:v>2706</c:v>
                </c:pt>
              </c:numCache>
            </c:numRef>
          </c:val>
          <c:smooth val="0"/>
        </c:ser>
        <c:ser>
          <c:idx val="13"/>
          <c:order val="13"/>
          <c:tx>
            <c:strRef>
              <c:f>'[0]H18～H29'!$A$17</c:f>
              <c:strCache>
                <c:ptCount val="1"/>
                <c:pt idx="0">
                  <c:v>20 太宰府市</c:v>
                </c:pt>
              </c:strCache>
            </c:strRef>
          </c:tx>
          <c:spPr>
            <a:noFill/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  <a:lumOff val="20000"/>
                </a:schemeClr>
              </a:solidFill>
              <a:ln w="9525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(h27_1_04.xlsx]H18～H29'!$B$17:$M$17</c:f>
              <c:numCache>
                <c:formatCode>#,##0</c:formatCode>
                <c:ptCount val="12"/>
                <c:pt idx="0">
                  <c:v>2624</c:v>
                </c:pt>
                <c:pt idx="1">
                  <c:v>2669</c:v>
                </c:pt>
                <c:pt idx="2">
                  <c:v>2577</c:v>
                </c:pt>
                <c:pt idx="3">
                  <c:v>2506</c:v>
                </c:pt>
                <c:pt idx="4">
                  <c:v>2479</c:v>
                </c:pt>
                <c:pt idx="5">
                  <c:v>2498</c:v>
                </c:pt>
                <c:pt idx="6">
                  <c:v>2508</c:v>
                </c:pt>
                <c:pt idx="7">
                  <c:v>2504</c:v>
                </c:pt>
                <c:pt idx="8">
                  <c:v>2506</c:v>
                </c:pt>
                <c:pt idx="9">
                  <c:v>2589</c:v>
                </c:pt>
                <c:pt idx="10">
                  <c:v>2613</c:v>
                </c:pt>
                <c:pt idx="11">
                  <c:v>2676</c:v>
                </c:pt>
              </c:numCache>
            </c:numRef>
          </c:val>
          <c:smooth val="0"/>
        </c:ser>
        <c:ser>
          <c:idx val="14"/>
          <c:order val="14"/>
          <c:tx>
            <c:strRef>
              <c:f>'[0]H18～H29'!$A$18</c:f>
              <c:strCache>
                <c:ptCount val="1"/>
                <c:pt idx="0">
                  <c:v>22 福津市</c:v>
                </c:pt>
              </c:strCache>
            </c:strRef>
          </c:tx>
          <c:spPr>
            <a:noFill/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(h27_1_04.xlsx]H18～H29'!$B$18:$M$18</c:f>
              <c:numCache>
                <c:formatCode>#,##0</c:formatCode>
                <c:ptCount val="12"/>
                <c:pt idx="0">
                  <c:v>2449</c:v>
                </c:pt>
                <c:pt idx="1">
                  <c:v>2514</c:v>
                </c:pt>
                <c:pt idx="2">
                  <c:v>2465</c:v>
                </c:pt>
                <c:pt idx="3">
                  <c:v>2415</c:v>
                </c:pt>
                <c:pt idx="4">
                  <c:v>2431</c:v>
                </c:pt>
                <c:pt idx="5">
                  <c:v>2471</c:v>
                </c:pt>
                <c:pt idx="6">
                  <c:v>2411</c:v>
                </c:pt>
                <c:pt idx="7">
                  <c:v>2401</c:v>
                </c:pt>
                <c:pt idx="8">
                  <c:v>2480</c:v>
                </c:pt>
                <c:pt idx="9">
                  <c:v>2590</c:v>
                </c:pt>
                <c:pt idx="10">
                  <c:v>2552</c:v>
                </c:pt>
                <c:pt idx="11">
                  <c:v>2611</c:v>
                </c:pt>
              </c:numCache>
            </c:numRef>
          </c:val>
          <c:smooth val="0"/>
        </c:ser>
        <c:ser>
          <c:idx val="15"/>
          <c:order val="15"/>
          <c:tx>
            <c:strRef>
              <c:f>'[0]H18～H29'!$A$19</c:f>
              <c:strCache>
                <c:ptCount val="1"/>
                <c:pt idx="0">
                  <c:v>10 筑後市</c:v>
                </c:pt>
              </c:strCache>
            </c:strRef>
          </c:tx>
          <c:spPr>
            <a:noFill/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  <a:lumOff val="20000"/>
                </a:schemeClr>
              </a:solidFill>
              <a:ln w="9525">
                <a:solidFill>
                  <a:schemeClr val="accent4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(h27_1_04.xlsx]H18～H29'!$B$19:$M$19</c:f>
              <c:numCache>
                <c:formatCode>#,##0</c:formatCode>
                <c:ptCount val="12"/>
                <c:pt idx="0">
                  <c:v>2405</c:v>
                </c:pt>
                <c:pt idx="1">
                  <c:v>2496</c:v>
                </c:pt>
                <c:pt idx="2">
                  <c:v>2354</c:v>
                </c:pt>
                <c:pt idx="3">
                  <c:v>2323</c:v>
                </c:pt>
                <c:pt idx="4">
                  <c:v>2435</c:v>
                </c:pt>
                <c:pt idx="5">
                  <c:v>2401</c:v>
                </c:pt>
                <c:pt idx="6">
                  <c:v>2343</c:v>
                </c:pt>
                <c:pt idx="7">
                  <c:v>2367</c:v>
                </c:pt>
                <c:pt idx="8">
                  <c:v>2354</c:v>
                </c:pt>
                <c:pt idx="9">
                  <c:v>2499</c:v>
                </c:pt>
                <c:pt idx="10">
                  <c:v>2533</c:v>
                </c:pt>
                <c:pt idx="11">
                  <c:v>2610</c:v>
                </c:pt>
              </c:numCache>
            </c:numRef>
          </c:val>
          <c:smooth val="0"/>
        </c:ser>
        <c:ser>
          <c:idx val="16"/>
          <c:order val="16"/>
          <c:tx>
            <c:strRef>
              <c:f>'[0]H18～H29'!$A$20</c:f>
              <c:strCache>
                <c:ptCount val="1"/>
                <c:pt idx="0">
                  <c:v>12 行橋市</c:v>
                </c:pt>
              </c:strCache>
            </c:strRef>
          </c:tx>
          <c:spPr>
            <a:noFill/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80000"/>
                  <a:lumOff val="20000"/>
                </a:schemeClr>
              </a:solidFill>
              <a:ln w="9525">
                <a:solidFill>
                  <a:schemeClr val="accent5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(h27_1_04.xlsx]H18～H29'!$B$20:$M$20</c:f>
              <c:numCache>
                <c:formatCode>#,##0</c:formatCode>
                <c:ptCount val="12"/>
                <c:pt idx="0">
                  <c:v>2430</c:v>
                </c:pt>
                <c:pt idx="1">
                  <c:v>2537</c:v>
                </c:pt>
                <c:pt idx="2">
                  <c:v>2449</c:v>
                </c:pt>
                <c:pt idx="3">
                  <c:v>2366</c:v>
                </c:pt>
                <c:pt idx="4">
                  <c:v>2434</c:v>
                </c:pt>
                <c:pt idx="5">
                  <c:v>2414</c:v>
                </c:pt>
                <c:pt idx="6">
                  <c:v>2390</c:v>
                </c:pt>
                <c:pt idx="7">
                  <c:v>2416</c:v>
                </c:pt>
                <c:pt idx="8">
                  <c:v>2397</c:v>
                </c:pt>
                <c:pt idx="9">
                  <c:v>2453</c:v>
                </c:pt>
                <c:pt idx="10">
                  <c:v>2481</c:v>
                </c:pt>
                <c:pt idx="11">
                  <c:v>2559</c:v>
                </c:pt>
              </c:numCache>
            </c:numRef>
          </c:val>
          <c:smooth val="0"/>
        </c:ser>
        <c:ser>
          <c:idx val="17"/>
          <c:order val="17"/>
          <c:tx>
            <c:strRef>
              <c:f>'[0]H18～H29'!$A$21</c:f>
              <c:strCache>
                <c:ptCount val="1"/>
                <c:pt idx="0">
                  <c:v>5 直方市</c:v>
                </c:pt>
              </c:strCache>
            </c:strRef>
          </c:tx>
          <c:spPr>
            <a:noFill/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80000"/>
                  <a:lumOff val="20000"/>
                </a:schemeClr>
              </a:solidFill>
              <a:ln w="9525">
                <a:solidFill>
                  <a:schemeClr val="accent6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(h27_1_04.xlsx]H18～H29'!$B$21:$M$21</c:f>
              <c:numCache>
                <c:formatCode>#,##0</c:formatCode>
                <c:ptCount val="12"/>
                <c:pt idx="0">
                  <c:v>2297</c:v>
                </c:pt>
                <c:pt idx="1">
                  <c:v>2389</c:v>
                </c:pt>
                <c:pt idx="2">
                  <c:v>2267</c:v>
                </c:pt>
                <c:pt idx="3">
                  <c:v>2225</c:v>
                </c:pt>
                <c:pt idx="4">
                  <c:v>2311</c:v>
                </c:pt>
                <c:pt idx="5">
                  <c:v>2291</c:v>
                </c:pt>
                <c:pt idx="6">
                  <c:v>2244</c:v>
                </c:pt>
                <c:pt idx="7">
                  <c:v>2282</c:v>
                </c:pt>
                <c:pt idx="8">
                  <c:v>2303</c:v>
                </c:pt>
                <c:pt idx="9">
                  <c:v>2372</c:v>
                </c:pt>
                <c:pt idx="10">
                  <c:v>2423</c:v>
                </c:pt>
                <c:pt idx="11">
                  <c:v>2489</c:v>
                </c:pt>
              </c:numCache>
            </c:numRef>
          </c:val>
          <c:smooth val="0"/>
        </c:ser>
        <c:ser>
          <c:idx val="18"/>
          <c:order val="18"/>
          <c:tx>
            <c:strRef>
              <c:f>'[0]H18～H29'!$A$22</c:f>
              <c:strCache>
                <c:ptCount val="1"/>
                <c:pt idx="0">
                  <c:v>13 豊前市</c:v>
                </c:pt>
              </c:strCache>
            </c:strRef>
          </c:tx>
          <c:spPr>
            <a:noFill/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</a:schemeClr>
              </a:solidFill>
              <a:ln w="9525">
                <a:solidFill>
                  <a:schemeClr val="accent1">
                    <a:lumMod val="80000"/>
                  </a:schemeClr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(h27_1_04.xlsx]H18～H29'!$B$22:$M$22</c:f>
              <c:numCache>
                <c:formatCode>#,##0</c:formatCode>
                <c:ptCount val="12"/>
                <c:pt idx="0">
                  <c:v>2313</c:v>
                </c:pt>
                <c:pt idx="1">
                  <c:v>2434</c:v>
                </c:pt>
                <c:pt idx="2">
                  <c:v>2257</c:v>
                </c:pt>
                <c:pt idx="3">
                  <c:v>2236</c:v>
                </c:pt>
                <c:pt idx="4">
                  <c:v>2341</c:v>
                </c:pt>
                <c:pt idx="5">
                  <c:v>2358</c:v>
                </c:pt>
                <c:pt idx="6">
                  <c:v>2287</c:v>
                </c:pt>
                <c:pt idx="7">
                  <c:v>2297</c:v>
                </c:pt>
                <c:pt idx="8">
                  <c:v>2368</c:v>
                </c:pt>
                <c:pt idx="9">
                  <c:v>2367</c:v>
                </c:pt>
                <c:pt idx="10">
                  <c:v>2420</c:v>
                </c:pt>
                <c:pt idx="11">
                  <c:v>2486</c:v>
                </c:pt>
              </c:numCache>
            </c:numRef>
          </c:val>
          <c:smooth val="0"/>
        </c:ser>
        <c:ser>
          <c:idx val="19"/>
          <c:order val="19"/>
          <c:tx>
            <c:strRef>
              <c:f>'[0]H18～H29'!$A$23</c:f>
              <c:strCache>
                <c:ptCount val="1"/>
                <c:pt idx="0">
                  <c:v>3 大牟田市</c:v>
                </c:pt>
              </c:strCache>
            </c:strRef>
          </c:tx>
          <c:spPr>
            <a:noFill/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</a:schemeClr>
              </a:solidFill>
              <a:ln w="9525">
                <a:solidFill>
                  <a:schemeClr val="accent2">
                    <a:lumMod val="80000"/>
                  </a:schemeClr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(h27_1_04.xlsx]H18～H29'!$B$23:$M$23</c:f>
              <c:numCache>
                <c:formatCode>#,##0</c:formatCode>
                <c:ptCount val="12"/>
                <c:pt idx="0">
                  <c:v>2128</c:v>
                </c:pt>
                <c:pt idx="1">
                  <c:v>2204</c:v>
                </c:pt>
                <c:pt idx="2">
                  <c:v>2096</c:v>
                </c:pt>
                <c:pt idx="3">
                  <c:v>2098</c:v>
                </c:pt>
                <c:pt idx="4">
                  <c:v>2204</c:v>
                </c:pt>
                <c:pt idx="5">
                  <c:v>2198</c:v>
                </c:pt>
                <c:pt idx="6">
                  <c:v>2178</c:v>
                </c:pt>
                <c:pt idx="7">
                  <c:v>2238</c:v>
                </c:pt>
                <c:pt idx="8">
                  <c:v>2249</c:v>
                </c:pt>
                <c:pt idx="9">
                  <c:v>2303</c:v>
                </c:pt>
                <c:pt idx="10">
                  <c:v>2362</c:v>
                </c:pt>
                <c:pt idx="11">
                  <c:v>2466</c:v>
                </c:pt>
              </c:numCache>
            </c:numRef>
          </c:val>
          <c:smooth val="0"/>
        </c:ser>
        <c:ser>
          <c:idx val="20"/>
          <c:order val="20"/>
          <c:tx>
            <c:strRef>
              <c:f>'[0]H18～H29'!$A$24</c:f>
              <c:strCache>
                <c:ptCount val="1"/>
                <c:pt idx="0">
                  <c:v>6 飯塚市</c:v>
                </c:pt>
              </c:strCache>
            </c:strRef>
          </c:tx>
          <c:spPr>
            <a:noFill/>
            <a:ln w="2857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</a:schemeClr>
              </a:solidFill>
              <a:ln w="9525">
                <a:solidFill>
                  <a:schemeClr val="accent3">
                    <a:lumMod val="80000"/>
                  </a:schemeClr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(h27_1_04.xlsx]H18～H29'!$B$24:$M$24</c:f>
              <c:numCache>
                <c:formatCode>#,##0</c:formatCode>
                <c:ptCount val="12"/>
                <c:pt idx="0">
                  <c:v>2376</c:v>
                </c:pt>
                <c:pt idx="1">
                  <c:v>2442</c:v>
                </c:pt>
                <c:pt idx="2">
                  <c:v>2326</c:v>
                </c:pt>
                <c:pt idx="3">
                  <c:v>2292</c:v>
                </c:pt>
                <c:pt idx="4">
                  <c:v>2338</c:v>
                </c:pt>
                <c:pt idx="5">
                  <c:v>2306</c:v>
                </c:pt>
                <c:pt idx="6">
                  <c:v>2261</c:v>
                </c:pt>
                <c:pt idx="7">
                  <c:v>2338</c:v>
                </c:pt>
                <c:pt idx="8">
                  <c:v>2311</c:v>
                </c:pt>
                <c:pt idx="9">
                  <c:v>2358</c:v>
                </c:pt>
                <c:pt idx="10">
                  <c:v>2391</c:v>
                </c:pt>
                <c:pt idx="11">
                  <c:v>2462</c:v>
                </c:pt>
              </c:numCache>
            </c:numRef>
          </c:val>
          <c:smooth val="0"/>
        </c:ser>
        <c:ser>
          <c:idx val="21"/>
          <c:order val="21"/>
          <c:tx>
            <c:strRef>
              <c:f>'[0]H18～H29'!$A$25</c:f>
              <c:strCache>
                <c:ptCount val="1"/>
                <c:pt idx="0">
                  <c:v>11 大川市</c:v>
                </c:pt>
              </c:strCache>
            </c:strRef>
          </c:tx>
          <c:spPr>
            <a:noFill/>
            <a:ln w="28575" cap="rnd">
              <a:solidFill>
                <a:schemeClr val="accent4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</a:schemeClr>
              </a:solidFill>
              <a:ln w="9525">
                <a:solidFill>
                  <a:schemeClr val="accent4">
                    <a:lumMod val="80000"/>
                  </a:schemeClr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(h27_1_04.xlsx]H18～H29'!$B$25:$M$25</c:f>
              <c:numCache>
                <c:formatCode>#,##0</c:formatCode>
                <c:ptCount val="12"/>
                <c:pt idx="0">
                  <c:v>2228</c:v>
                </c:pt>
                <c:pt idx="1">
                  <c:v>2289</c:v>
                </c:pt>
                <c:pt idx="2">
                  <c:v>2140</c:v>
                </c:pt>
                <c:pt idx="3">
                  <c:v>2156</c:v>
                </c:pt>
                <c:pt idx="4">
                  <c:v>2160</c:v>
                </c:pt>
                <c:pt idx="5">
                  <c:v>2199</c:v>
                </c:pt>
                <c:pt idx="6">
                  <c:v>2154</c:v>
                </c:pt>
                <c:pt idx="7">
                  <c:v>2157</c:v>
                </c:pt>
                <c:pt idx="8">
                  <c:v>2150</c:v>
                </c:pt>
                <c:pt idx="9">
                  <c:v>2244</c:v>
                </c:pt>
                <c:pt idx="10">
                  <c:v>2303</c:v>
                </c:pt>
                <c:pt idx="11">
                  <c:v>2400</c:v>
                </c:pt>
              </c:numCache>
            </c:numRef>
          </c:val>
          <c:smooth val="0"/>
        </c:ser>
        <c:ser>
          <c:idx val="22"/>
          <c:order val="22"/>
          <c:tx>
            <c:strRef>
              <c:f>'[0]H18～H29'!$A$26</c:f>
              <c:strCache>
                <c:ptCount val="1"/>
                <c:pt idx="0">
                  <c:v>23 うきは市</c:v>
                </c:pt>
              </c:strCache>
            </c:strRef>
          </c:tx>
          <c:spPr>
            <a:noFill/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Pt>
            <c:idx val="11"/>
            <c:invertIfNegative val="0"/>
            <c:marker>
              <c:symbol val="circle"/>
              <c:size val="15"/>
              <c:spPr>
                <a:solidFill>
                  <a:srgbClr val="FF0000"/>
                </a:solidFill>
                <a:ln w="9525">
                  <a:solidFill>
                    <a:srgbClr val="FF0000"/>
                  </a:solidFill>
                </a:ln>
                <a:effectLst/>
              </c:spPr>
            </c:marker>
            <c:bubble3D val="0"/>
            <c:spPr>
              <a:noFill/>
              <a:ln w="76200" cap="rnd">
                <a:solidFill>
                  <a:srgbClr val="FF0000"/>
                </a:solidFill>
                <a:round/>
              </a:ln>
              <a:effectLst/>
            </c:spPr>
          </c:dPt>
          <c:dLbls>
            <c:dLbl>
              <c:idx val="11"/>
              <c:layout>
                <c:manualLayout>
                  <c:x val="-3.3123608757766036e-002"/>
                  <c:y val="3.6159889052107187e-0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horzOverflow="overflow" wrap="square" lIns="36576" tIns="18288" rIns="36576" bIns="18288" anchor="ctr" anchorCtr="1">
                  <a:spAutoFit/>
                </a:bodyPr>
                <a:lstStyle/>
                <a:p>
                  <a:pPr algn="ctr" rtl="0">
                    <a:defRPr kumimoji="0" lang="ja-JP" altLang="en-US" sz="900" b="1" kern="120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 altLang="en-US" sz="900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horzOverflow="overflow" wrap="square" lIns="36576" tIns="18288" rIns="36576" bIns="18288" anchor="ctr" anchorCtr="1">
                <a:spAutoFit/>
              </a:bodyPr>
              <a:lstStyle/>
              <a:p>
                <a:pPr algn="ctr" rtl="0">
                  <a:defRPr kumimoji="0" lang="ja-JP" altLang="en-US" sz="900" b="1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 alt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noFill/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(h27_1_04.xlsx]H18～H29'!$B$26:$M$26</c:f>
              <c:numCache>
                <c:formatCode>#,##0</c:formatCode>
                <c:ptCount val="12"/>
                <c:pt idx="0">
                  <c:v>1982</c:v>
                </c:pt>
                <c:pt idx="1">
                  <c:v>2087</c:v>
                </c:pt>
                <c:pt idx="2">
                  <c:v>2012</c:v>
                </c:pt>
                <c:pt idx="3">
                  <c:v>1972</c:v>
                </c:pt>
                <c:pt idx="4">
                  <c:v>2058</c:v>
                </c:pt>
                <c:pt idx="5">
                  <c:v>2081</c:v>
                </c:pt>
                <c:pt idx="6">
                  <c:v>2054</c:v>
                </c:pt>
                <c:pt idx="7">
                  <c:v>2104</c:v>
                </c:pt>
                <c:pt idx="8">
                  <c:v>2143</c:v>
                </c:pt>
                <c:pt idx="9">
                  <c:v>2274</c:v>
                </c:pt>
                <c:pt idx="10">
                  <c:v>2329</c:v>
                </c:pt>
                <c:pt idx="11">
                  <c:v>2398</c:v>
                </c:pt>
              </c:numCache>
            </c:numRef>
          </c:val>
          <c:smooth val="0"/>
        </c:ser>
        <c:ser>
          <c:idx val="23"/>
          <c:order val="23"/>
          <c:tx>
            <c:strRef>
              <c:f>'[0]H18～H29'!$A$27</c:f>
              <c:strCache>
                <c:ptCount val="1"/>
                <c:pt idx="0">
                  <c:v>9 八女市</c:v>
                </c:pt>
              </c:strCache>
            </c:strRef>
          </c:tx>
          <c:spPr>
            <a:noFill/>
            <a:ln w="28575" cap="rnd">
              <a:solidFill>
                <a:schemeClr val="accent6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80000"/>
                </a:schemeClr>
              </a:solidFill>
              <a:ln w="9525">
                <a:solidFill>
                  <a:schemeClr val="accent6">
                    <a:lumMod val="80000"/>
                  </a:schemeClr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(h27_1_04.xlsx]H18～H29'!$B$27:$M$27</c:f>
              <c:numCache>
                <c:formatCode>#,##0</c:formatCode>
                <c:ptCount val="12"/>
                <c:pt idx="0">
                  <c:v>2069</c:v>
                </c:pt>
                <c:pt idx="1">
                  <c:v>2164</c:v>
                </c:pt>
                <c:pt idx="2">
                  <c:v>2022</c:v>
                </c:pt>
                <c:pt idx="3">
                  <c:v>1961</c:v>
                </c:pt>
                <c:pt idx="4">
                  <c:v>2093</c:v>
                </c:pt>
                <c:pt idx="5">
                  <c:v>2119</c:v>
                </c:pt>
                <c:pt idx="6">
                  <c:v>2121</c:v>
                </c:pt>
                <c:pt idx="7">
                  <c:v>2143</c:v>
                </c:pt>
                <c:pt idx="8">
                  <c:v>2129</c:v>
                </c:pt>
                <c:pt idx="9">
                  <c:v>2250</c:v>
                </c:pt>
                <c:pt idx="10">
                  <c:v>2301</c:v>
                </c:pt>
                <c:pt idx="11">
                  <c:v>2366</c:v>
                </c:pt>
              </c:numCache>
            </c:numRef>
          </c:val>
          <c:smooth val="0"/>
        </c:ser>
        <c:ser>
          <c:idx val="24"/>
          <c:order val="24"/>
          <c:tx>
            <c:strRef>
              <c:f>'[0]H18～H29'!$A$28</c:f>
              <c:strCache>
                <c:ptCount val="1"/>
                <c:pt idx="0">
                  <c:v>14 中間市</c:v>
                </c:pt>
              </c:strCache>
            </c:strRef>
          </c:tx>
          <c:spPr>
            <a:noFill/>
            <a:ln w="285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  <a:lumOff val="40000"/>
                </a:schemeClr>
              </a:solidFill>
              <a:ln w="9525">
                <a:solidFill>
                  <a:schemeClr val="accent1">
                    <a:lumMod val="60000"/>
                    <a:lumOff val="40000"/>
                  </a:schemeClr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(h27_1_04.xlsx]H18～H29'!$B$28:$M$28</c:f>
              <c:numCache>
                <c:formatCode>#,##0</c:formatCode>
                <c:ptCount val="12"/>
                <c:pt idx="0">
                  <c:v>2161</c:v>
                </c:pt>
                <c:pt idx="1">
                  <c:v>2225</c:v>
                </c:pt>
                <c:pt idx="2">
                  <c:v>2178</c:v>
                </c:pt>
                <c:pt idx="3">
                  <c:v>2118</c:v>
                </c:pt>
                <c:pt idx="4">
                  <c:v>2123</c:v>
                </c:pt>
                <c:pt idx="5">
                  <c:v>2127</c:v>
                </c:pt>
                <c:pt idx="6">
                  <c:v>2086</c:v>
                </c:pt>
                <c:pt idx="7">
                  <c:v>2104</c:v>
                </c:pt>
                <c:pt idx="8">
                  <c:v>2148</c:v>
                </c:pt>
                <c:pt idx="9">
                  <c:v>2191</c:v>
                </c:pt>
                <c:pt idx="10">
                  <c:v>2237</c:v>
                </c:pt>
                <c:pt idx="11">
                  <c:v>2310</c:v>
                </c:pt>
              </c:numCache>
            </c:numRef>
          </c:val>
          <c:smooth val="0"/>
        </c:ser>
        <c:ser>
          <c:idx val="25"/>
          <c:order val="25"/>
          <c:tx>
            <c:strRef>
              <c:f>'[0]H18～H29'!$A$29</c:f>
              <c:strCache>
                <c:ptCount val="1"/>
                <c:pt idx="0">
                  <c:v>27 みやま市</c:v>
                </c:pt>
              </c:strCache>
            </c:strRef>
          </c:tx>
          <c:spPr>
            <a:noFill/>
            <a:ln w="285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accent2">
                    <a:lumMod val="60000"/>
                    <a:lumOff val="40000"/>
                  </a:schemeClr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(h27_1_04.xlsx]H18～H29'!$B$29:$M$29</c:f>
              <c:numCache>
                <c:formatCode>#,##0</c:formatCode>
                <c:ptCount val="12"/>
                <c:pt idx="0">
                  <c:v>2035</c:v>
                </c:pt>
                <c:pt idx="1">
                  <c:v>2132</c:v>
                </c:pt>
                <c:pt idx="2">
                  <c:v>2051</c:v>
                </c:pt>
                <c:pt idx="3">
                  <c:v>2006</c:v>
                </c:pt>
                <c:pt idx="4">
                  <c:v>2070</c:v>
                </c:pt>
                <c:pt idx="5">
                  <c:v>2033</c:v>
                </c:pt>
                <c:pt idx="6">
                  <c:v>2058</c:v>
                </c:pt>
                <c:pt idx="7">
                  <c:v>2069</c:v>
                </c:pt>
                <c:pt idx="8">
                  <c:v>2095</c:v>
                </c:pt>
                <c:pt idx="9">
                  <c:v>2176</c:v>
                </c:pt>
                <c:pt idx="10">
                  <c:v>2226</c:v>
                </c:pt>
                <c:pt idx="11">
                  <c:v>2306</c:v>
                </c:pt>
              </c:numCache>
            </c:numRef>
          </c:val>
          <c:smooth val="0"/>
        </c:ser>
        <c:ser>
          <c:idx val="26"/>
          <c:order val="26"/>
          <c:tx>
            <c:strRef>
              <c:f>'[0]H18～H29'!$A$30</c:f>
              <c:strCache>
                <c:ptCount val="1"/>
                <c:pt idx="0">
                  <c:v>7 田川市</c:v>
                </c:pt>
              </c:strCache>
            </c:strRef>
          </c:tx>
          <c:spPr>
            <a:noFill/>
            <a:ln w="28575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  <a:lumOff val="40000"/>
                </a:schemeClr>
              </a:solidFill>
              <a:ln w="9525">
                <a:solidFill>
                  <a:schemeClr val="accent3">
                    <a:lumMod val="60000"/>
                    <a:lumOff val="40000"/>
                  </a:schemeClr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(h27_1_04.xlsx]H18～H29'!$B$30:$M$30</c:f>
              <c:numCache>
                <c:formatCode>#,##0</c:formatCode>
                <c:ptCount val="12"/>
                <c:pt idx="0">
                  <c:v>2066</c:v>
                </c:pt>
                <c:pt idx="1">
                  <c:v>2154</c:v>
                </c:pt>
                <c:pt idx="2">
                  <c:v>2073</c:v>
                </c:pt>
                <c:pt idx="3">
                  <c:v>2064</c:v>
                </c:pt>
                <c:pt idx="4">
                  <c:v>2085</c:v>
                </c:pt>
                <c:pt idx="5">
                  <c:v>2070</c:v>
                </c:pt>
                <c:pt idx="6">
                  <c:v>2056</c:v>
                </c:pt>
                <c:pt idx="7">
                  <c:v>2106</c:v>
                </c:pt>
                <c:pt idx="8">
                  <c:v>2085</c:v>
                </c:pt>
                <c:pt idx="9">
                  <c:v>2129</c:v>
                </c:pt>
                <c:pt idx="10">
                  <c:v>2162</c:v>
                </c:pt>
                <c:pt idx="11">
                  <c:v>2233</c:v>
                </c:pt>
              </c:numCache>
            </c:numRef>
          </c:val>
          <c:smooth val="0"/>
        </c:ser>
        <c:ser>
          <c:idx val="27"/>
          <c:order val="27"/>
          <c:tx>
            <c:strRef>
              <c:f>'[0]H18～H29'!$A$31</c:f>
              <c:strCache>
                <c:ptCount val="1"/>
                <c:pt idx="0">
                  <c:v>25 嘉麻市</c:v>
                </c:pt>
              </c:strCache>
            </c:strRef>
          </c:tx>
          <c:spPr>
            <a:noFill/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  <a:lumOff val="40000"/>
                </a:schemeClr>
              </a:solidFill>
              <a:ln w="9525">
                <a:solidFill>
                  <a:schemeClr val="accent4">
                    <a:lumMod val="60000"/>
                    <a:lumOff val="40000"/>
                  </a:schemeClr>
                </a:solidFill>
              </a:ln>
              <a:effectLst/>
            </c:spPr>
          </c:marker>
          <c:cat>
            <c:strRef>
              <c:f>'[0]H18～H29'!$B$3:$M$3</c:f>
              <c:strCache>
                <c:ptCount val="12"/>
                <c:pt idx="0">
                  <c:v>18年度</c:v>
                </c:pt>
                <c:pt idx="1">
                  <c:v>19年度</c:v>
                </c:pt>
                <c:pt idx="2">
                  <c:v>20年度</c:v>
                </c:pt>
                <c:pt idx="3">
                  <c:v>21年度</c:v>
                </c:pt>
                <c:pt idx="4">
                  <c:v>22年度</c:v>
                </c:pt>
                <c:pt idx="5">
                  <c:v>23年度</c:v>
                </c:pt>
                <c:pt idx="6">
                  <c:v>24年度</c:v>
                </c:pt>
                <c:pt idx="7">
                  <c:v>25年度</c:v>
                </c:pt>
                <c:pt idx="8">
                  <c:v>26年度</c:v>
                </c:pt>
                <c:pt idx="9">
                  <c:v>27年度</c:v>
                </c:pt>
                <c:pt idx="10">
                  <c:v>28年度</c:v>
                </c:pt>
                <c:pt idx="11">
                  <c:v>29年度</c:v>
                </c:pt>
              </c:strCache>
            </c:strRef>
          </c:cat>
          <c:val>
            <c:numRef>
              <c:f>'[①人口1人当たり市町村民所得 (h27_1_04.xlsx]H18～H29'!$B$31:$M$31</c:f>
              <c:numCache>
                <c:formatCode>#,##0</c:formatCode>
                <c:ptCount val="12"/>
                <c:pt idx="0">
                  <c:v>1796</c:v>
                </c:pt>
                <c:pt idx="1">
                  <c:v>1841</c:v>
                </c:pt>
                <c:pt idx="2">
                  <c:v>1809</c:v>
                </c:pt>
                <c:pt idx="3">
                  <c:v>1759</c:v>
                </c:pt>
                <c:pt idx="4">
                  <c:v>1814</c:v>
                </c:pt>
                <c:pt idx="5">
                  <c:v>1797</c:v>
                </c:pt>
                <c:pt idx="6">
                  <c:v>1796</c:v>
                </c:pt>
                <c:pt idx="7">
                  <c:v>1826</c:v>
                </c:pt>
                <c:pt idx="8">
                  <c:v>1830</c:v>
                </c:pt>
                <c:pt idx="9">
                  <c:v>1829</c:v>
                </c:pt>
                <c:pt idx="10">
                  <c:v>1887</c:v>
                </c:pt>
                <c:pt idx="11">
                  <c:v>1931</c:v>
                </c:pt>
              </c:numCache>
            </c:numRef>
          </c:val>
          <c:smooth val="0"/>
        </c:ser>
        <c:dLbls>
          <c:spPr>
            <a:noFill/>
            <a:ln>
              <a:noFill/>
            </a:ln>
            <a:effectLst/>
          </c:spPr>
          <c:txPr>
            <a:bodyPr rot="0" spcFirstLastPara="1" vertOverflow="ellipsis" horzOverflow="overflow" wrap="square" anchor="ctr" anchorCtr="1">
              <a:spAutoFit/>
            </a:bodyPr>
            <a:lstStyle/>
            <a:p>
              <a:pPr algn="ctr" rtl="0">
                <a:defRPr lang="ja-JP" altLang="en-US" sz="9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 altLang="en-US"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endParaRPr>
            </a:p>
          </c:txPr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"/>
        <c:axId val="2"/>
      </c:lineChart>
      <c:catAx>
        <c:axId val="1"/>
        <c:scaling>
          <c:orientation val="minMax"/>
        </c:scaling>
        <c:delete val="0"/>
        <c:axPos val="b"/>
        <c:numFmt formatCode="#,##0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horzOverflow="overflow" wrap="square" anchor="ctr" anchorCtr="1"/>
          <a:lstStyle/>
          <a:p>
            <a:pPr algn="ctr" rtl="0">
              <a:defRPr kumimoji="0" lang="ja-JP" altLang="en-US" sz="9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 altLang="en-US"/>
          </a:p>
        </c:txPr>
        <c:crossAx val="2"/>
        <c:crosses val="autoZero"/>
        <c:auto val="1"/>
        <c:lblAlgn val="ctr"/>
        <c:lblOffset val="100"/>
        <c:noMultiLvlLbl val="0"/>
      </c:catAx>
      <c:valAx>
        <c:axId val="2"/>
        <c:scaling>
          <c:orientation val="minMax"/>
          <c:max val="3400"/>
          <c:min val="1800"/>
        </c:scaling>
        <c:delete val="0"/>
        <c:axPos val="l"/>
        <c:majorGridlines>
          <c:spPr>
            <a:noFill/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in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horzOverflow="overflow" wrap="square" anchor="ctr" anchorCtr="1"/>
          <a:lstStyle/>
          <a:p>
            <a:pPr algn="ctr" rtl="0">
              <a:defRPr kumimoji="0" lang="ja-JP" altLang="en-US" sz="9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 altLang="en-US"/>
          </a:p>
        </c:txPr>
        <c:crossAx val="1"/>
        <c:crosses val="autoZero"/>
        <c:crossBetween val="between"/>
        <c:majorUnit val="200"/>
      </c:valAx>
      <c:spPr>
        <a:noFill/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87392241379310331"/>
          <c:y val="0"/>
          <c:w val="0.11853448275862068"/>
          <c:h val="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horzOverflow="overflow" wrap="square" anchor="ctr" anchorCtr="1"/>
        <a:lstStyle/>
        <a:p>
          <a:pPr algn="l" rtl="0">
            <a:defRPr kumimoji="0" lang="ja-JP" altLang="en-US" sz="900" b="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 alt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 vertOverflow="overflow" horzOverflow="overflow" anchor="ctr" anchorCtr="1"/>
    <a:lstStyle/>
    <a:p>
      <a:pPr algn="ctr" rtl="0">
        <a:defRPr lang="ja-JP" altLang="en-US"/>
      </a:pPr>
      <a:endParaRPr lang="ja-JP" altLang="en-US"/>
    </a:p>
  </c:txPr>
  <c:externalData r:id="rId1">
    <c:autoUpdate val="0"/>
  </c:externalData>
  <c:userShapes xmlns:c="http://schemas.openxmlformats.org/drawingml/2006/chart" xmlns:r="http://schemas.openxmlformats.org/officeDocument/2006/relationships" r:id="rId2"/>
  <c:extLst>
    <c:ext xmlns:c14="http://schemas.microsoft.com/office/drawing/2007/8/2/chart" uri="{781A3756-C4B2-4CAC-9D66-4F8BD8637D16}"/>
  </c:extLst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cs="http://schemas.microsoft.com/office/drawing/2012/chartStyle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vertOverflow="clip" horzOverflow="clip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0.73799999999999999</cdr:x>
      <cdr:y>1.2500000000000001e-002</cdr:y>
    </cdr:from>
    <cdr:to>
      <cdr:x>0.86624999999999996</cdr:x>
      <cdr:y>6.7000000000000004e-002</cdr:y>
    </cdr:to>
    <cdr:sp macro="" textlink="">
      <cdr:nvSpPr>
        <cdr:cNvPr id="4" name="テキスト 3"/>
        <cdr:cNvSpPr txBox="1"/>
      </cdr:nvSpPr>
      <cdr:spPr>
        <a:xfrm xmlns:a="http://schemas.openxmlformats.org/drawingml/2006/main">
          <a:off x="6554259" y="51435"/>
          <a:ext cx="1139002" cy="224256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solidFill>
            <a:schemeClr val="lt1">
              <a:shade val="50000"/>
            </a:schemeClr>
          </a:solidFill>
        </a:ln>
      </cdr:spPr>
      <cdr:style>
        <a:lnRef xmlns:a="http://schemas.openxmlformats.org/drawingml/2006/main" idx="0">
          <a:srgbClr val="000000"/>
        </a:lnRef>
        <a:fillRef xmlns:a="http://schemas.openxmlformats.org/drawingml/2006/main" idx="0">
          <a:srgbClr val="000000"/>
        </a:fillRef>
        <a:effectRef xmlns:a="http://schemas.openxmlformats.org/drawingml/2006/main" idx="0">
          <a:srgbClr val="00000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horzOverflow="clip"/>
        <a:lstStyle xmlns:a="http://schemas.openxmlformats.org/drawingml/2006/main"/>
        <a:p xmlns:a="http://schemas.openxmlformats.org/drawingml/2006/main">
          <a:pPr algn="ctr"/>
          <a:r>
            <a:rPr lang="ja-JP" altLang="en-US" sz="1000"/>
            <a:t>総合戦略策定後</a:t>
          </a:r>
          <a:endParaRPr lang="ja-JP" altLang="en-US" sz="1000"/>
        </a:p>
      </cdr:txBody>
    </cdr:sp>
  </cdr:relSizeAnchor>
</c:userShapes>
</file>

<file path=ppt/handoutMasters/_rels/handoutMaster1.xml.rels>&#65279;<?xml version="1.0" encoding="utf-8"?><Relationships xmlns="http://schemas.openxmlformats.org/package/2006/relationships"><Relationship Type="http://schemas.openxmlformats.org/officeDocument/2006/relationships/theme" Target="../theme/theme4.xml" Id="rId1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8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6495F-6063-4993-A734-166D669CB266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1109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0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EFFF0-29BD-4FE4-AA32-41D111030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?><Relationships xmlns="http://schemas.openxmlformats.org/package/2006/relationships"><Relationship Type="http://schemas.openxmlformats.org/officeDocument/2006/relationships/theme" Target="../theme/theme3.xml" Id="rId1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?><Relationships xmlns="http://schemas.openxmlformats.org/package/2006/relationships"><Relationship Type="http://schemas.openxmlformats.org/officeDocument/2006/relationships/slide" Target="../slides/slide1.xml" Id="rId1" /><Relationship Type="http://schemas.openxmlformats.org/officeDocument/2006/relationships/notesMaster" Target="../notesMasters/notesMaster1.xml" Id="rId2" /></Relationships>
</file>

<file path=ppt/notesSlides/_rels/notesSlide2.xml.rels>&#65279;<?xml version="1.0" encoding="utf-8"?><Relationships xmlns="http://schemas.openxmlformats.org/package/2006/relationships"><Relationship Type="http://schemas.openxmlformats.org/officeDocument/2006/relationships/slide" Target="../slides/slide2.xml" Id="rId1" /><Relationship Type="http://schemas.openxmlformats.org/officeDocument/2006/relationships/notesMaster" Target="../notesMasters/notesMaster1.xml" Id="rId2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16" name="四角形 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17" name="四角形 1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18" name="四角形 1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27" name="四角形 492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28" name="四角形 493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29" name="四角形 494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10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6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7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8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9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B81E-8482-4918-8F84-598EDD403051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EF4E-0E3F-4061-97D7-33101AC937F2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0541-E9D5-4188-95A5-85C09BD10CC2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Yu Gothic UI Semibold"/>
                <a:ea typeface="Yu Gothic UI Semibold"/>
              </a:defRPr>
            </a:lvl1pPr>
          </a:lstStyle>
          <a:p>
            <a:pPr/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5B3AA8-E535-46E9-9D12-C78E5CBC84BB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9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B1DB-0AD0-4CA8-BC92-77F8FFD1BDAF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BDF0-1D49-44C3-B596-0A45F5C4BEF8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746A-3454-44A8-A56B-C52E24B9C6AE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9970-2130-433C-BB19-03C1C827E6B1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E502-691C-4E6A-9164-FF429EF9CD69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88B4-BB90-439C-A68D-EBD06E0B12F0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4BFC-B5CF-4427-8AD1-45318944F6C2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slideLayout" Target="../slideLayouts/slideLayout1.xml" Id="rId1" /><Relationship Type="http://schemas.openxmlformats.org/officeDocument/2006/relationships/slideLayout" Target="../slideLayouts/slideLayout2.xml" Id="rId2" /><Relationship Type="http://schemas.openxmlformats.org/officeDocument/2006/relationships/slideLayout" Target="../slideLayouts/slideLayout3.xml" Id="rId3" /><Relationship Type="http://schemas.openxmlformats.org/officeDocument/2006/relationships/slideLayout" Target="../slideLayouts/slideLayout4.xml" Id="rId4" /><Relationship Type="http://schemas.openxmlformats.org/officeDocument/2006/relationships/slideLayout" Target="../slideLayouts/slideLayout5.xml" Id="rId5" /><Relationship Type="http://schemas.openxmlformats.org/officeDocument/2006/relationships/slideLayout" Target="../slideLayouts/slideLayout6.xml" Id="rId6" /><Relationship Type="http://schemas.openxmlformats.org/officeDocument/2006/relationships/slideLayout" Target="../slideLayouts/slideLayout7.xml" Id="rId7" /><Relationship Type="http://schemas.openxmlformats.org/officeDocument/2006/relationships/slideLayout" Target="../slideLayouts/slideLayout8.xml" Id="rId8" /><Relationship Type="http://schemas.openxmlformats.org/officeDocument/2006/relationships/slideLayout" Target="../slideLayouts/slideLayout9.xml" Id="rId9" /><Relationship Type="http://schemas.openxmlformats.org/officeDocument/2006/relationships/slideLayout" Target="../slideLayouts/slideLayout10.xml" Id="rId10" /><Relationship Type="http://schemas.openxmlformats.org/officeDocument/2006/relationships/slideLayout" Target="../slideLayouts/slideLayout11.xml" Id="rId11" /><Relationship Type="http://schemas.openxmlformats.org/officeDocument/2006/relationships/theme" Target="../theme/theme2.xml" Id="rId12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kumimoji="1" lang="ja-JP" altLang="en-US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1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18A0D6AC-86A4-4EEE-A81C-7B2273FAA9C3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../slideLayouts/slideLayout1.xml" Id="rId1" /><Relationship Type="http://schemas.openxmlformats.org/officeDocument/2006/relationships/notesSlide" Target="../notesSlides/notesSlide1.xml" Id="rId2" /></Relationships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../slideLayouts/slideLayout2.xml" Id="rId1" /><Relationship Type="http://schemas.openxmlformats.org/officeDocument/2006/relationships/notesSlide" Target="../notesSlides/notesSlide2.xml" Id="rId2" /></Relationships>
</file>

<file path=ppt/slides/_rels/slide3.xml.rels>&#65279;<?xml version="1.0" encoding="utf-8"?><Relationships xmlns="http://schemas.openxmlformats.org/package/2006/relationships"><Relationship Type="http://schemas.openxmlformats.org/officeDocument/2006/relationships/chart" Target="../charts/chart1.xml" Id="rId1" /><Relationship Type="http://schemas.openxmlformats.org/officeDocument/2006/relationships/slideLayout" Target="../slideLayouts/slideLayout2.xml" Id="rId2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タイトル 1"/>
          <p:cNvSpPr>
            <a:spLocks noGrp="1"/>
          </p:cNvSpPr>
          <p:nvPr>
            <p:ph type="ctrTitle" idx="0"/>
          </p:nvPr>
        </p:nvSpPr>
        <p:spPr>
          <a:xfrm>
            <a:off x="457200" y="1237623"/>
            <a:ext cx="8229600" cy="1552929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Yu Gothic UI Semibold"/>
                <a:ea typeface="Yu Gothic UI Semibold"/>
              </a:rPr>
              <a:t>RESAS</a:t>
            </a:r>
            <a:r>
              <a:rPr kumimoji="1" lang="ja-JP" altLang="en-US" sz="3600" dirty="0">
                <a:latin typeface="Yu Gothic UI Semibold"/>
                <a:ea typeface="Yu Gothic UI Semibold"/>
              </a:rPr>
              <a:t>【</a:t>
            </a:r>
            <a:r>
              <a:rPr kumimoji="1" lang="ja-JP" altLang="en-US" sz="3600" dirty="0">
                <a:latin typeface="Yu Gothic UI Semibold"/>
                <a:ea typeface="Yu Gothic UI Semibold"/>
              </a:rPr>
              <a:t>地域経済分析システム】</a:t>
            </a:r>
            <a:r>
              <a:rPr kumimoji="1" lang="ja-JP" altLang="en-US" sz="3600" dirty="0">
                <a:latin typeface="Yu Gothic UI Semibold"/>
                <a:ea typeface="Yu Gothic UI Semibold"/>
              </a:rPr>
              <a:t>の検証</a:t>
            </a:r>
            <a:endParaRPr kumimoji="1" lang="ja-JP" altLang="en-US" sz="2400" dirty="0">
              <a:latin typeface="Yu Gothic UI Semibold"/>
              <a:ea typeface="Yu Gothic UI Semibold"/>
            </a:endParaRPr>
          </a:p>
        </p:txBody>
      </p:sp>
      <p:sp>
        <p:nvSpPr>
          <p:cNvPr id="1113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3363558"/>
            <a:ext cx="8229600" cy="1728192"/>
          </a:xfrm>
        </p:spPr>
        <p:txBody>
          <a:bodyPr anchor="ctr">
            <a:normAutofit/>
          </a:bodyPr>
          <a:lstStyle/>
          <a:p>
            <a:r>
              <a:rPr kumimoji="1" lang="ja-JP" altLang="en-US" sz="1800"/>
              <a:t>2020年8月実施</a:t>
            </a:r>
            <a:endParaRPr kumimoji="1" lang="ja-JP" altLang="en-US"/>
          </a:p>
        </p:txBody>
      </p:sp>
      <p:sp>
        <p:nvSpPr>
          <p:cNvPr id="1114" name="テキスト 50"/>
          <p:cNvSpPr txBox="1"/>
          <p:nvPr/>
        </p:nvSpPr>
        <p:spPr>
          <a:xfrm>
            <a:off x="7882423" y="631760"/>
            <a:ext cx="648000" cy="27610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sz="1200"/>
              <a:t>資料3</a:t>
            </a:r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20" name="四角形 490"/>
          <p:cNvSpPr>
            <a:spLocks noGrp="1"/>
          </p:cNvSpPr>
          <p:nvPr>
            <p:ph type="title"/>
          </p:nvPr>
        </p:nvSpPr>
        <p:spPr>
          <a:xfrm>
            <a:off x="324000" y="267750"/>
            <a:ext cx="8229600" cy="314056"/>
          </a:xfrm>
          <a:prstGeom prst="rect">
            <a:avLst/>
          </a:prstGeom>
        </p:spPr>
        <p:txBody>
          <a:bodyPr>
            <a:normAutofit fontScale="90000"/>
          </a:bodyPr>
          <a:p>
            <a:pPr algn="l"/>
            <a:r>
              <a:rPr kumimoji="1" lang="ja-JP" altLang="en-US" sz="3600"/>
              <a:t>うきは市の現状</a:t>
            </a:r>
            <a:endParaRPr kumimoji="1" lang="ja-JP" altLang="en-US"/>
          </a:p>
        </p:txBody>
      </p:sp>
      <p:sp>
        <p:nvSpPr>
          <p:cNvPr id="1121" name="テキスト 496"/>
          <p:cNvSpPr txBox="1"/>
          <p:nvPr/>
        </p:nvSpPr>
        <p:spPr>
          <a:xfrm>
            <a:off x="453537" y="750861"/>
            <a:ext cx="723896" cy="246221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 wrap="square" lIns="0" tIns="0" rIns="0" bIns="0">
            <a:spAutoFit/>
          </a:bodyPr>
          <a:p>
            <a:pPr algn="ctr">
              <a:defRPr lang="ja-JP" altLang="en-US"/>
            </a:pPr>
            <a:r>
              <a:rPr lang="ja-JP" altLang="en-US" sz="1600">
                <a:solidFill>
                  <a:schemeClr val="bg1"/>
                </a:solidFill>
              </a:rPr>
              <a:t>検証</a:t>
            </a:r>
            <a:endParaRPr lang="ja-JP" altLang="en-US">
              <a:solidFill>
                <a:schemeClr val="bg1"/>
              </a:solidFill>
            </a:endParaRPr>
          </a:p>
        </p:txBody>
      </p:sp>
      <p:sp>
        <p:nvSpPr>
          <p:cNvPr id="1122" name="四角形 495"/>
          <p:cNvSpPr/>
          <p:nvPr/>
        </p:nvSpPr>
        <p:spPr>
          <a:xfrm>
            <a:off x="457200" y="1013044"/>
            <a:ext cx="8229600" cy="399387"/>
          </a:xfrm>
          <a:prstGeom prst="rect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Yu Gothic UI Semibold"/>
                <a:ea typeface="Yu Gothic UI Semibold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1600"/>
              <a:t>2020年現在の最新値は以下のとおり。一人当たりの所得が順調に上昇している。</a:t>
            </a:r>
            <a:endParaRPr kumimoji="1" lang="ja-JP" altLang="en-US" sz="1600">
              <a:solidFill>
                <a:srgbClr val="FF0000"/>
              </a:solidFill>
            </a:endParaRPr>
          </a:p>
          <a:p>
            <a:pPr algn="l"/>
            <a:endParaRPr kumimoji="1" lang="ja-JP" altLang="en-US" sz="1600"/>
          </a:p>
          <a:p>
            <a:pPr algn="l"/>
            <a:endParaRPr kumimoji="1" lang="ja-JP" altLang="en-US" sz="1800"/>
          </a:p>
        </p:txBody>
      </p:sp>
      <p:sp>
        <p:nvSpPr>
          <p:cNvPr id="1123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22357" y="4717364"/>
            <a:ext cx="1918556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1124" name="図形 86"/>
          <p:cNvSpPr/>
          <p:nvPr/>
        </p:nvSpPr>
        <p:spPr>
          <a:xfrm>
            <a:off x="2628725" y="2426368"/>
            <a:ext cx="4104000" cy="576000"/>
          </a:xfrm>
          <a:prstGeom prst="downArrow">
            <a:avLst/>
          </a:prstGeom>
          <a:noFill/>
          <a:ln w="12700" cap="flat" cmpd="sng">
            <a:noFill/>
            <a:prstDash val="solid"/>
            <a:miter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/>
            <a:endParaRPr lang="ja-JP" altLang="en-US">
              <a:ln>
                <a:solidFill>
                  <a:schemeClr val="bg1"/>
                </a:solidFill>
              </a:ln>
              <a:noFill/>
            </a:endParaRPr>
          </a:p>
        </p:txBody>
      </p:sp>
      <p:graphicFrame>
        <p:nvGraphicFramePr>
          <p:cNvPr id="1125" name="四角形 99"/>
          <p:cNvGraphicFramePr>
            <a:graphicFrameLocks noGrp="1"/>
          </p:cNvGraphicFramePr>
          <p:nvPr/>
        </p:nvGraphicFramePr>
        <p:xfrm>
          <a:off x="457200" y="1563750"/>
          <a:ext cx="8229600" cy="31536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2050"/>
                <a:gridCol w="1438275"/>
                <a:gridCol w="1438275"/>
                <a:gridCol w="1323975"/>
                <a:gridCol w="1428750"/>
                <a:gridCol w="1438275"/>
              </a:tblGrid>
              <a:tr h="58545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【</a:t>
                      </a:r>
                      <a:r>
                        <a:rPr kumimoji="1" lang="ja-JP" altLang="en-US" b="1" dirty="0"/>
                        <a:t>人口</a:t>
                      </a:r>
                      <a:r>
                        <a:rPr kumimoji="1" lang="ja-JP" altLang="en-US" dirty="0"/>
                        <a:t>】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【</a:t>
                      </a:r>
                      <a:r>
                        <a:rPr kumimoji="1" lang="ja-JP" altLang="en-US" b="1" dirty="0"/>
                        <a:t>所得</a:t>
                      </a:r>
                      <a:r>
                        <a:rPr kumimoji="1" lang="ja-JP" altLang="en-US" dirty="0"/>
                        <a:t>】</a:t>
                      </a:r>
                      <a:endParaRPr kumimoji="1" lang="ja-JP" altLang="en-US" dirty="0"/>
                    </a:p>
                    <a:p>
                      <a:pPr algn="ctr"/>
                      <a:r>
                        <a:rPr kumimoji="1" lang="ja-JP" altLang="en-US" sz="1200" dirty="0"/>
                        <a:t>一人</a:t>
                      </a:r>
                      <a:r>
                        <a:rPr kumimoji="1" lang="ja-JP" altLang="en-US" sz="1200" dirty="0"/>
                        <a:t>当たり所得額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【</a:t>
                      </a:r>
                      <a:r>
                        <a:rPr kumimoji="1" lang="ja-JP" altLang="en-US" b="1" dirty="0"/>
                        <a:t>財政</a:t>
                      </a:r>
                      <a:r>
                        <a:rPr kumimoji="1" lang="ja-JP" altLang="en-US" dirty="0"/>
                        <a:t>】</a:t>
                      </a:r>
                      <a:endParaRPr kumimoji="1" lang="ja-JP" altLang="en-US" dirty="0"/>
                    </a:p>
                    <a:p>
                      <a:pPr algn="ctr"/>
                      <a:r>
                        <a:rPr kumimoji="1" lang="ja-JP" altLang="en-US" sz="1200" dirty="0"/>
                        <a:t>財政</a:t>
                      </a:r>
                      <a:r>
                        <a:rPr kumimoji="1" lang="ja-JP" altLang="en-US" sz="1200" dirty="0"/>
                        <a:t>力</a:t>
                      </a:r>
                      <a:r>
                        <a:rPr kumimoji="1" lang="ja-JP" altLang="en-US" sz="1200" dirty="0"/>
                        <a:t>指数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【</a:t>
                      </a:r>
                      <a:r>
                        <a:rPr kumimoji="1" lang="ja-JP" altLang="en-US" b="1" dirty="0"/>
                        <a:t>創業</a:t>
                      </a:r>
                      <a:r>
                        <a:rPr kumimoji="1" lang="ja-JP" altLang="en-US" dirty="0"/>
                        <a:t>】</a:t>
                      </a:r>
                      <a:endParaRPr kumimoji="1" lang="ja-JP" altLang="en-US" dirty="0"/>
                    </a:p>
                    <a:p>
                      <a:pPr algn="ctr"/>
                      <a:r>
                        <a:rPr kumimoji="1" lang="ja-JP" altLang="en-US" sz="1200" dirty="0"/>
                        <a:t>創業比率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【</a:t>
                      </a:r>
                      <a:r>
                        <a:rPr kumimoji="1" lang="ja-JP" altLang="en-US" sz="1600" b="1" dirty="0"/>
                        <a:t>経済循環</a:t>
                      </a:r>
                      <a:r>
                        <a:rPr kumimoji="1" lang="ja-JP" altLang="en-US" sz="1600" dirty="0"/>
                        <a:t>】</a:t>
                      </a:r>
                      <a:endParaRPr kumimoji="1" lang="ja-JP" altLang="en-US" dirty="0"/>
                    </a:p>
                    <a:p>
                      <a:pPr algn="ctr"/>
                      <a:r>
                        <a:rPr kumimoji="1" lang="ja-JP" altLang="en-US" sz="1200" dirty="0"/>
                        <a:t>地域経済循環率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560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/>
                        <a:t>2014年時点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福岡市・久留米市へ流出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/>
                        <a:t>2,143千円</a:t>
                      </a:r>
                      <a:endParaRPr kumimoji="1" lang="ja-JP" altLang="en-US" sz="1600" b="1" dirty="0"/>
                    </a:p>
                    <a:p>
                      <a:pPr algn="ctr"/>
                      <a:r>
                        <a:rPr kumimoji="1" lang="ja-JP" altLang="en-US" sz="1600" b="1" dirty="0"/>
                        <a:t>県内</a:t>
                      </a:r>
                      <a:r>
                        <a:rPr kumimoji="1" lang="ja-JP" altLang="en-US" sz="1600" b="1" dirty="0"/>
                        <a:t>24位</a:t>
                      </a:r>
                      <a:endParaRPr kumimoji="1" lang="ja-JP" altLang="en-US" sz="1200" dirty="0"/>
                    </a:p>
                    <a:p>
                      <a:pPr algn="ctr"/>
                      <a:r>
                        <a:rPr kumimoji="1" lang="ja-JP" altLang="en-US" sz="1200" b="0" dirty="0"/>
                        <a:t>(</a:t>
                      </a:r>
                      <a:r>
                        <a:rPr kumimoji="1" lang="ja-JP" altLang="en-US" sz="1200" b="0" dirty="0"/>
                        <a:t>28</a:t>
                      </a:r>
                      <a:r>
                        <a:rPr kumimoji="1" lang="ja-JP" altLang="en-US" sz="1200" b="0" dirty="0"/>
                        <a:t>市</a:t>
                      </a:r>
                      <a:r>
                        <a:rPr kumimoji="1" lang="ja-JP" altLang="en-US" sz="1200" b="0" dirty="0"/>
                        <a:t>中</a:t>
                      </a:r>
                      <a:r>
                        <a:rPr kumimoji="1" lang="ja-JP" altLang="en-US" sz="1200" b="0" dirty="0"/>
                        <a:t>)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0.37</a:t>
                      </a:r>
                      <a:endParaRPr kumimoji="1" lang="ja-JP" altLang="en-US" sz="1200" dirty="0"/>
                    </a:p>
                    <a:p>
                      <a:pPr algn="ctr"/>
                      <a:r>
                        <a:rPr kumimoji="1" lang="ja-JP" altLang="en-US" sz="1600" b="1" dirty="0"/>
                        <a:t>県内27位</a:t>
                      </a:r>
                      <a:endParaRPr kumimoji="1" lang="ja-JP" altLang="en-US" sz="1200" b="1" dirty="0"/>
                    </a:p>
                    <a:p>
                      <a:pPr algn="ctr"/>
                      <a:r>
                        <a:rPr kumimoji="1" lang="ja-JP" altLang="en-US" sz="1200" dirty="0"/>
                        <a:t>(</a:t>
                      </a:r>
                      <a:r>
                        <a:rPr kumimoji="1" lang="ja-JP" altLang="en-US" sz="1200" dirty="0"/>
                        <a:t>28</a:t>
                      </a:r>
                      <a:r>
                        <a:rPr kumimoji="1" lang="ja-JP" altLang="en-US" sz="1200" dirty="0"/>
                        <a:t>市</a:t>
                      </a:r>
                      <a:r>
                        <a:rPr kumimoji="1" lang="ja-JP" altLang="en-US" sz="1200" dirty="0"/>
                        <a:t>中</a:t>
                      </a:r>
                      <a:r>
                        <a:rPr kumimoji="1" lang="ja-JP" altLang="en-US" sz="1200" dirty="0"/>
                        <a:t>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3.93</a:t>
                      </a:r>
                      <a:endParaRPr kumimoji="1" lang="ja-JP" altLang="en-US" dirty="0"/>
                    </a:p>
                    <a:p>
                      <a:pPr algn="ctr"/>
                      <a:r>
                        <a:rPr kumimoji="1" lang="ja-JP" altLang="en-US" sz="1600" b="1" dirty="0"/>
                        <a:t>県内</a:t>
                      </a:r>
                      <a:r>
                        <a:rPr kumimoji="1" lang="ja-JP" altLang="en-US" sz="1600" b="1" dirty="0"/>
                        <a:t>25位</a:t>
                      </a:r>
                      <a:endParaRPr kumimoji="1" lang="ja-JP" altLang="en-US" sz="1400" b="1" dirty="0"/>
                    </a:p>
                    <a:p>
                      <a:pPr algn="ctr"/>
                      <a:r>
                        <a:rPr kumimoji="1" lang="ja-JP" altLang="en-US" sz="1200" dirty="0"/>
                        <a:t>(</a:t>
                      </a:r>
                      <a:r>
                        <a:rPr kumimoji="1" lang="ja-JP" altLang="en-US" sz="1200" dirty="0"/>
                        <a:t>28市中)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70.8</a:t>
                      </a:r>
                      <a:endParaRPr kumimoji="1" lang="ja-JP" altLang="en-US" b="1" dirty="0"/>
                    </a:p>
                    <a:p>
                      <a:pPr algn="ctr"/>
                      <a:r>
                        <a:rPr kumimoji="1" lang="ja-JP" altLang="en-US" sz="1200" dirty="0"/>
                        <a:t>最新値 2013年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8560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/>
                        <a:t>2016年時点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  <a:p>
                      <a:pPr algn="ctr"/>
                      <a:r>
                        <a:rPr kumimoji="1" lang="ja-JP" altLang="en-US" sz="1200" dirty="0"/>
                        <a:t>同上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2,329千円</a:t>
                      </a:r>
                      <a:endParaRPr kumimoji="1" lang="ja-JP" altLang="en-US" dirty="0"/>
                    </a:p>
                    <a:p>
                      <a:pPr algn="ctr"/>
                      <a:r>
                        <a:rPr kumimoji="1" lang="ja-JP" altLang="en-US" sz="1600" b="1" dirty="0"/>
                        <a:t>県内</a:t>
                      </a:r>
                      <a:r>
                        <a:rPr kumimoji="1" lang="ja-JP" altLang="en-US" sz="1600" b="1" dirty="0"/>
                        <a:t>22</a:t>
                      </a:r>
                      <a:r>
                        <a:rPr kumimoji="1" lang="ja-JP" altLang="en-US" sz="1600" b="1" dirty="0"/>
                        <a:t>位</a:t>
                      </a:r>
                      <a:endParaRPr kumimoji="1" lang="ja-JP" altLang="en-US" b="1" dirty="0"/>
                    </a:p>
                    <a:p>
                      <a:pPr algn="ctr"/>
                      <a:r>
                        <a:rPr kumimoji="1" lang="ja-JP" altLang="en-US" sz="1200" b="0" dirty="0"/>
                        <a:t>(</a:t>
                      </a:r>
                      <a:r>
                        <a:rPr kumimoji="1" lang="ja-JP" altLang="en-US" sz="1200" b="0" dirty="0"/>
                        <a:t>28</a:t>
                      </a:r>
                      <a:r>
                        <a:rPr kumimoji="1" lang="ja-JP" altLang="en-US" sz="1200" b="0" dirty="0"/>
                        <a:t>市</a:t>
                      </a:r>
                      <a:r>
                        <a:rPr kumimoji="1" lang="ja-JP" altLang="en-US" sz="1200" b="0" dirty="0"/>
                        <a:t>中</a:t>
                      </a:r>
                      <a:r>
                        <a:rPr kumimoji="1" lang="ja-JP" altLang="en-US" sz="1200" b="0" dirty="0"/>
                        <a:t>)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0.37</a:t>
                      </a:r>
                      <a:endParaRPr kumimoji="1" lang="ja-JP" altLang="en-US" sz="1600" b="1" dirty="0"/>
                    </a:p>
                    <a:p>
                      <a:pPr algn="ctr"/>
                      <a:r>
                        <a:rPr kumimoji="1" lang="ja-JP" altLang="en-US" sz="1600" b="1" dirty="0"/>
                        <a:t>県内27位</a:t>
                      </a:r>
                      <a:endParaRPr kumimoji="1" lang="ja-JP" altLang="en-US" sz="1200" b="1" dirty="0"/>
                    </a:p>
                    <a:p>
                      <a:pPr algn="ctr"/>
                      <a:r>
                        <a:rPr kumimoji="1" lang="ja-JP" altLang="en-US" sz="1200" dirty="0"/>
                        <a:t>(</a:t>
                      </a:r>
                      <a:r>
                        <a:rPr kumimoji="1" lang="ja-JP" altLang="en-US" sz="1200" dirty="0"/>
                        <a:t>28</a:t>
                      </a:r>
                      <a:r>
                        <a:rPr kumimoji="1" lang="ja-JP" altLang="en-US" sz="1200" dirty="0"/>
                        <a:t>市</a:t>
                      </a:r>
                      <a:r>
                        <a:rPr kumimoji="1" lang="ja-JP" altLang="en-US" sz="1200" dirty="0"/>
                        <a:t>中</a:t>
                      </a:r>
                      <a:r>
                        <a:rPr kumimoji="1" lang="ja-JP" altLang="en-US" sz="1200" dirty="0"/>
                        <a:t>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4.38</a:t>
                      </a:r>
                      <a:endParaRPr kumimoji="1" lang="ja-JP" altLang="en-US" dirty="0"/>
                    </a:p>
                    <a:p>
                      <a:pPr algn="ctr"/>
                      <a:r>
                        <a:rPr kumimoji="1" lang="ja-JP" altLang="en-US" b="1" dirty="0"/>
                        <a:t>県内</a:t>
                      </a:r>
                      <a:r>
                        <a:rPr kumimoji="1" lang="ja-JP" altLang="en-US" b="1" dirty="0"/>
                        <a:t>25位</a:t>
                      </a:r>
                      <a:endParaRPr kumimoji="1" lang="ja-JP" altLang="en-US" sz="1400" b="1" dirty="0"/>
                    </a:p>
                    <a:p>
                      <a:pPr algn="ctr"/>
                      <a:r>
                        <a:rPr kumimoji="1" lang="ja-JP" altLang="en-US" sz="1200" dirty="0"/>
                        <a:t>(</a:t>
                      </a:r>
                      <a:r>
                        <a:rPr kumimoji="1" lang="ja-JP" altLang="en-US" sz="1200" dirty="0"/>
                        <a:t>28市中)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  <a:p>
                      <a:pPr algn="ctr"/>
                      <a:r>
                        <a:rPr kumimoji="1" lang="ja-JP" altLang="en-US" sz="1200" dirty="0"/>
                        <a:t>公表待ち</a:t>
                      </a:r>
                      <a:endParaRPr kumimoji="1" lang="ja-JP" altLang="en-US" sz="1200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  <a:tr h="8560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/>
                        <a:t>2017年時点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  <a:p>
                      <a:pPr algn="ctr"/>
                      <a:r>
                        <a:rPr kumimoji="1" lang="ja-JP" altLang="en-US" sz="1200" dirty="0"/>
                        <a:t>同上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2,398千円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600" b="1" dirty="0">
                          <a:solidFill>
                            <a:srgbClr val="FF0000"/>
                          </a:solidFill>
                        </a:rPr>
                        <a:t>県内</a:t>
                      </a:r>
                      <a:r>
                        <a:rPr kumimoji="1" lang="ja-JP" altLang="en-US" sz="1600" b="1" dirty="0">
                          <a:solidFill>
                            <a:srgbClr val="FF0000"/>
                          </a:solidFill>
                        </a:rPr>
                        <a:t>23</a:t>
                      </a:r>
                      <a:r>
                        <a:rPr kumimoji="1" lang="ja-JP" altLang="en-US" sz="1600" b="1" dirty="0">
                          <a:solidFill>
                            <a:srgbClr val="FF0000"/>
                          </a:solidFill>
                        </a:rPr>
                        <a:t>位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/>
                        <a:t>(</a:t>
                      </a:r>
                      <a:r>
                        <a:rPr kumimoji="1" lang="ja-JP" altLang="en-US" sz="1200" b="0" dirty="0"/>
                        <a:t>28</a:t>
                      </a:r>
                      <a:r>
                        <a:rPr kumimoji="1" lang="ja-JP" altLang="en-US" sz="1200" b="0" dirty="0"/>
                        <a:t>市</a:t>
                      </a:r>
                      <a:r>
                        <a:rPr kumimoji="1" lang="ja-JP" altLang="en-US" sz="1200" b="0" dirty="0"/>
                        <a:t>中</a:t>
                      </a:r>
                      <a:r>
                        <a:rPr kumimoji="1" lang="ja-JP" altLang="en-US" sz="1200" b="0" dirty="0"/>
                        <a:t>)</a:t>
                      </a:r>
                      <a:endParaRPr kumimoji="1" lang="ja-JP" altLang="en-US" sz="1400" b="0" dirty="0"/>
                    </a:p>
                  </a:txBody>
                  <a:tcPr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0.37</a:t>
                      </a:r>
                      <a:endParaRPr kumimoji="1" lang="ja-JP" altLang="en-US" sz="1600" b="1" dirty="0"/>
                    </a:p>
                    <a:p>
                      <a:pPr algn="ctr"/>
                      <a:r>
                        <a:rPr kumimoji="1" lang="ja-JP" altLang="en-US" sz="1600" b="1" dirty="0"/>
                        <a:t>県内27位</a:t>
                      </a:r>
                      <a:endParaRPr kumimoji="1" lang="ja-JP" altLang="en-US" sz="1200" b="1" dirty="0"/>
                    </a:p>
                    <a:p>
                      <a:pPr algn="ctr"/>
                      <a:r>
                        <a:rPr kumimoji="1" lang="ja-JP" altLang="en-US" sz="1200" dirty="0"/>
                        <a:t>(</a:t>
                      </a:r>
                      <a:r>
                        <a:rPr kumimoji="1" lang="ja-JP" altLang="en-US" sz="1200" dirty="0"/>
                        <a:t>28</a:t>
                      </a:r>
                      <a:r>
                        <a:rPr kumimoji="1" lang="ja-JP" altLang="en-US" sz="1200" dirty="0"/>
                        <a:t>市</a:t>
                      </a:r>
                      <a:r>
                        <a:rPr kumimoji="1" lang="ja-JP" altLang="en-US" sz="1200" dirty="0"/>
                        <a:t>中</a:t>
                      </a:r>
                      <a:r>
                        <a:rPr kumimoji="1" lang="ja-JP" altLang="en-US" sz="1200" dirty="0"/>
                        <a:t>)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  <a:p>
                      <a:pPr algn="ctr"/>
                      <a:r>
                        <a:rPr kumimoji="1" lang="ja-JP" altLang="en-US" sz="1200" dirty="0"/>
                        <a:t>公表待ち</a:t>
                      </a:r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  <a:p>
                      <a:pPr algn="ctr"/>
                      <a:r>
                        <a:rPr kumimoji="1" lang="ja-JP" altLang="en-US" sz="1200" dirty="0"/>
                        <a:t>公表待ち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31" name="四角形 5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2</a:t>
            </a:fld>
            <a:endParaRPr lang="ja-JP" altLang="en-US"/>
          </a:p>
        </p:txBody>
      </p:sp>
      <p:graphicFrame>
        <p:nvGraphicFramePr>
          <p:cNvPr id="1132" name="グラフ 59"/>
          <p:cNvGraphicFramePr/>
          <p:nvPr/>
        </p:nvGraphicFramePr>
        <p:xfrm>
          <a:off x="156461" y="792209"/>
          <a:ext cx="8842581" cy="3837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133" name="テキスト 60"/>
          <p:cNvSpPr txBox="1"/>
          <p:nvPr/>
        </p:nvSpPr>
        <p:spPr>
          <a:xfrm>
            <a:off x="400050" y="123825"/>
            <a:ext cx="1368000" cy="368439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b="1"/>
              <a:t>【所得】</a:t>
            </a:r>
            <a:endParaRPr lang="ja-JP" altLang="en-US" b="1"/>
          </a:p>
        </p:txBody>
      </p:sp>
      <p:sp>
        <p:nvSpPr>
          <p:cNvPr id="1134" name="タイトル 61"/>
          <p:cNvSpPr/>
          <p:nvPr/>
        </p:nvSpPr>
        <p:spPr>
          <a:xfrm>
            <a:off x="540000" y="408564"/>
            <a:ext cx="8229600" cy="43741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2400" dirty="0">
                <a:latin typeface="UD デジタル 教科書体 N-B"/>
                <a:ea typeface="UD デジタル 教科書体 N-B"/>
              </a:rPr>
              <a:t>一人当たり所得額 </a:t>
            </a:r>
            <a:r>
              <a:rPr kumimoji="1" lang="ja-JP" altLang="en-US" sz="1800" dirty="0">
                <a:solidFill>
                  <a:srgbClr val="FF0000"/>
                </a:solidFill>
                <a:latin typeface="UD デジタル 教科書体 N-B"/>
                <a:ea typeface="UD デジタル 教科書体 N-B"/>
              </a:rPr>
              <a:t>2,274千円から2,398千円に上昇中で県内23位</a:t>
            </a:r>
            <a:endParaRPr kumimoji="1" lang="ja-JP" altLang="en-US" dirty="0">
              <a:solidFill>
                <a:srgbClr val="FF0000"/>
              </a:solidFill>
              <a:latin typeface="UD デジタル 教科書体 N-B"/>
              <a:ea typeface="UD デジタル 教科書体 N-B"/>
            </a:endParaRPr>
          </a:p>
        </p:txBody>
      </p:sp>
      <p:sp>
        <p:nvSpPr>
          <p:cNvPr id="1135" name="直線 62"/>
          <p:cNvSpPr/>
          <p:nvPr/>
        </p:nvSpPr>
        <p:spPr>
          <a:xfrm flipV="1">
            <a:off x="6657975" y="1118250"/>
            <a:ext cx="0" cy="3168000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6" name="フッター プレースホルダー 100"/>
          <p:cNvSpPr>
            <a:spLocks noGrp="1"/>
          </p:cNvSpPr>
          <p:nvPr>
            <p:ph type="ftr" sz="quarter" idx="11"/>
          </p:nvPr>
        </p:nvSpPr>
        <p:spPr>
          <a:xfrm>
            <a:off x="6156000" y="4677985"/>
            <a:ext cx="2231084" cy="273844"/>
          </a:xfrm>
        </p:spPr>
        <p:txBody>
          <a:bodyPr/>
          <a:lstStyle/>
          <a:p>
            <a:r>
              <a:rPr kumimoji="1" lang="ja-JP" altLang="en-US" sz="800" smtClean="0"/>
              <a:t>出典:福岡県市町村民経済計算</a:t>
            </a:r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4.0.2</AppVersion>
  <PresentationFormat>ユーザー設定</PresentationFormat>
  <Slides>3</Slides>
  <Notes>2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Administrator</dc:creator>
  <cp:lastModifiedBy>Administrator</cp:lastModifiedBy>
  <dcterms:created xsi:type="dcterms:W3CDTF">2019-03-18T03:04:06Z</dcterms:created>
  <dcterms:modified xsi:type="dcterms:W3CDTF">2020-08-18T09:11:13Z</dcterms:modified>
  <cp:revision>34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