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"/>
  </p:notesMasterIdLst>
  <p:sldIdLst>
    <p:sldId id="459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FF00"/>
    <a:srgbClr val="00FF99"/>
    <a:srgbClr val="66FF66"/>
    <a:srgbClr val="66FF33"/>
    <a:srgbClr val="CCFF99"/>
    <a:srgbClr val="B2CB7F"/>
    <a:srgbClr val="FFCC99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中間スタイル 1 - アクセント 3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86"/>
    <p:restoredTop sz="95873" autoAdjust="0"/>
  </p:normalViewPr>
  <p:slideViewPr>
    <p:cSldViewPr snapToGrid="0">
      <p:cViewPr>
        <p:scale>
          <a:sx n="150" d="100"/>
          <a:sy n="150" d="100"/>
        </p:scale>
        <p:origin x="528" y="-5676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50375" cy="497367"/>
          </a:xfrm>
          <a:prstGeom prst="rect">
            <a:avLst/>
          </a:prstGeom>
        </p:spPr>
        <p:txBody>
          <a:bodyPr vert="horz" lIns="90338" tIns="45170" rIns="90338" bIns="4517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2"/>
            <a:ext cx="2950374" cy="497367"/>
          </a:xfrm>
          <a:prstGeom prst="rect">
            <a:avLst/>
          </a:prstGeom>
        </p:spPr>
        <p:txBody>
          <a:bodyPr vert="horz" lIns="90338" tIns="45170" rIns="90338" bIns="45170" rtlCol="0"/>
          <a:lstStyle>
            <a:lvl1pPr algn="r">
              <a:defRPr sz="1200"/>
            </a:lvl1pPr>
          </a:lstStyle>
          <a:p>
            <a:fld id="{90F73343-A501-40EC-96EE-808513613A66}" type="datetimeFigureOut">
              <a:rPr kumimoji="1" lang="ja-JP" altLang="en-US" smtClean="0"/>
              <a:t>2020/1/31</a:t>
            </a:fld>
            <a:endParaRPr kumimoji="1" lang="ja-JP" altLang="en-US" dirty="0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4538"/>
            <a:ext cx="25812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8" tIns="45170" rIns="90338" bIns="45170" rtlCol="0" anchor="ctr"/>
          <a:lstStyle/>
          <a:p>
            <a:endParaRPr lang="ja-JP" altLang="en-US" dirty="0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39" y="4720986"/>
            <a:ext cx="5446723" cy="4473102"/>
          </a:xfrm>
          <a:prstGeom prst="rect">
            <a:avLst/>
          </a:prstGeom>
        </p:spPr>
        <p:txBody>
          <a:bodyPr vert="horz" lIns="90338" tIns="45170" rIns="90338" bIns="4517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372"/>
            <a:ext cx="2950375" cy="497367"/>
          </a:xfrm>
          <a:prstGeom prst="rect">
            <a:avLst/>
          </a:prstGeom>
        </p:spPr>
        <p:txBody>
          <a:bodyPr vert="horz" lIns="90338" tIns="45170" rIns="90338" bIns="4517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7367"/>
          </a:xfrm>
          <a:prstGeom prst="rect">
            <a:avLst/>
          </a:prstGeom>
        </p:spPr>
        <p:txBody>
          <a:bodyPr vert="horz" lIns="90338" tIns="45170" rIns="90338" bIns="45170" rtlCol="0" anchor="b"/>
          <a:lstStyle>
            <a:lvl1pPr algn="r">
              <a:defRPr sz="1200"/>
            </a:lvl1pPr>
          </a:lstStyle>
          <a:p>
            <a:fld id="{3781EB83-02FA-4BF6-832E-67A0E11A49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799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103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3707-36B0-408B-9F0E-A9650B96256A}" type="datetime1">
              <a:rPr kumimoji="1" lang="ja-JP" altLang="en-US" smtClean="0"/>
              <a:t>2020/1/31</a:t>
            </a:fld>
            <a:endParaRPr kumimoji="1" lang="ja-JP" altLang="en-US" dirty="0"/>
          </a:p>
        </p:txBody>
      </p:sp>
      <p:sp>
        <p:nvSpPr>
          <p:cNvPr id="103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3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89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90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F7AC-18DB-45DD-9943-11411C34958D}" type="datetime1">
              <a:rPr kumimoji="1" lang="ja-JP" altLang="en-US" smtClean="0"/>
              <a:t>2020/1/31</a:t>
            </a:fld>
            <a:endParaRPr kumimoji="1" lang="ja-JP" altLang="en-US" dirty="0"/>
          </a:p>
        </p:txBody>
      </p:sp>
      <p:sp>
        <p:nvSpPr>
          <p:cNvPr id="1091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9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95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9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67E-5D9F-4DD8-B7AA-47D8070366BA}" type="datetime1">
              <a:rPr kumimoji="1" lang="ja-JP" altLang="en-US" smtClean="0"/>
              <a:t>2020/1/31</a:t>
            </a:fld>
            <a:endParaRPr kumimoji="1" lang="ja-JP" altLang="en-US" dirty="0"/>
          </a:p>
        </p:txBody>
      </p:sp>
      <p:sp>
        <p:nvSpPr>
          <p:cNvPr id="109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9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3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F036-B167-4397-9AFC-F22130D85DD0}" type="datetime1">
              <a:rPr kumimoji="1" lang="ja-JP" altLang="en-US" smtClean="0"/>
              <a:t>2020/1/31</a:t>
            </a:fld>
            <a:endParaRPr kumimoji="1" lang="ja-JP" altLang="en-US" dirty="0"/>
          </a:p>
        </p:txBody>
      </p:sp>
      <p:sp>
        <p:nvSpPr>
          <p:cNvPr id="1040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4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4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5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104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7CB5-6866-436B-94E3-84B61437B84B}" type="datetime1">
              <a:rPr kumimoji="1" lang="ja-JP" altLang="en-US" smtClean="0"/>
              <a:t>2020/1/31</a:t>
            </a:fld>
            <a:endParaRPr kumimoji="1" lang="ja-JP" altLang="en-US" dirty="0"/>
          </a:p>
        </p:txBody>
      </p:sp>
      <p:sp>
        <p:nvSpPr>
          <p:cNvPr id="104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4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50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2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457B-92F5-40DB-9C23-352EFB33E7CF}" type="datetime1">
              <a:rPr kumimoji="1" lang="ja-JP" altLang="en-US" smtClean="0"/>
              <a:t>2020/1/31</a:t>
            </a:fld>
            <a:endParaRPr kumimoji="1" lang="ja-JP" altLang="en-US" dirty="0"/>
          </a:p>
        </p:txBody>
      </p:sp>
      <p:sp>
        <p:nvSpPr>
          <p:cNvPr id="1053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54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5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105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9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106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61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354D-6AAB-4D22-B1C2-3AA01FCF9408}" type="datetime1">
              <a:rPr kumimoji="1" lang="ja-JP" altLang="en-US" smtClean="0"/>
              <a:t>2020/1/31</a:t>
            </a:fld>
            <a:endParaRPr kumimoji="1" lang="ja-JP" altLang="en-US" dirty="0"/>
          </a:p>
        </p:txBody>
      </p:sp>
      <p:sp>
        <p:nvSpPr>
          <p:cNvPr id="1062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63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66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F179-7FC5-4C60-B30A-0AD7E50990FA}" type="datetime1">
              <a:rPr kumimoji="1" lang="ja-JP" altLang="en-US" smtClean="0"/>
              <a:t>2020/1/31</a:t>
            </a:fld>
            <a:endParaRPr kumimoji="1" lang="ja-JP" altLang="en-US" dirty="0"/>
          </a:p>
        </p:txBody>
      </p:sp>
      <p:sp>
        <p:nvSpPr>
          <p:cNvPr id="1067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68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0866-5901-4B3C-84EE-28A09939EFCC}" type="datetime1">
              <a:rPr kumimoji="1" lang="ja-JP" altLang="en-US" smtClean="0"/>
              <a:t>2020/1/31</a:t>
            </a:fld>
            <a:endParaRPr kumimoji="1" lang="ja-JP" altLang="en-US" dirty="0"/>
          </a:p>
        </p:txBody>
      </p:sp>
      <p:sp>
        <p:nvSpPr>
          <p:cNvPr id="1071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72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342900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75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4407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76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1077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DA22-05DC-4C1E-ABCF-F52B390AE2CB}" type="datetime1">
              <a:rPr kumimoji="1" lang="ja-JP" altLang="en-US" smtClean="0"/>
              <a:t>2020/1/31</a:t>
            </a:fld>
            <a:endParaRPr kumimoji="1" lang="ja-JP" altLang="en-US" dirty="0"/>
          </a:p>
        </p:txBody>
      </p:sp>
      <p:sp>
        <p:nvSpPr>
          <p:cNvPr id="1078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79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82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108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1084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7087-76C3-41EF-987C-9FD4E9BC396A}" type="datetime1">
              <a:rPr kumimoji="1" lang="ja-JP" altLang="en-US" smtClean="0"/>
              <a:t>2020/1/31</a:t>
            </a:fld>
            <a:endParaRPr kumimoji="1" lang="ja-JP" altLang="en-US" dirty="0"/>
          </a:p>
        </p:txBody>
      </p:sp>
      <p:sp>
        <p:nvSpPr>
          <p:cNvPr id="1085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86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26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27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B9C0C-1DE3-44DB-A8F6-BBB5047B0E90}" type="datetime1">
              <a:rPr kumimoji="1" lang="ja-JP" altLang="en-US" smtClean="0"/>
              <a:t>2020/1/31</a:t>
            </a:fld>
            <a:endParaRPr kumimoji="1" lang="ja-JP" altLang="en-US" dirty="0"/>
          </a:p>
        </p:txBody>
      </p:sp>
      <p:sp>
        <p:nvSpPr>
          <p:cNvPr id="1028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1029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8CC77-7C3F-4F42-BE18-F028DB2765DB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22848" y="4625329"/>
            <a:ext cx="5907715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</a:pPr>
            <a:r>
              <a:rPr lang="ja-JP" altLang="ja-JP" sz="1600" kern="1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○日</a:t>
            </a:r>
            <a:r>
              <a:rPr lang="ja-JP" altLang="ja-JP" sz="1600" kern="100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時</a:t>
            </a:r>
            <a:r>
              <a:rPr lang="ja-JP" altLang="en-US" sz="1600" kern="100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sz="1600" kern="100" dirty="0" smtClean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ja-JP" sz="16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月</a:t>
            </a:r>
            <a:r>
              <a:rPr lang="en-US" altLang="ja-JP" sz="16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6</a:t>
            </a:r>
            <a:r>
              <a:rPr lang="ja-JP" altLang="ja-JP" sz="16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日（</a:t>
            </a:r>
            <a:r>
              <a:rPr lang="ja-JP" altLang="en-US" sz="16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木</a:t>
            </a:r>
            <a:r>
              <a:rPr lang="ja-JP" altLang="ja-JP" sz="16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）午前</a:t>
            </a:r>
            <a:r>
              <a:rPr lang="en-US" altLang="ja-JP" sz="16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altLang="ja-JP" sz="16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altLang="ja-JP" sz="16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00</a:t>
            </a:r>
            <a:r>
              <a:rPr lang="ja-JP" altLang="ja-JP" sz="14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から</a:t>
            </a:r>
            <a:endParaRPr lang="ja-JP" altLang="ja-JP" sz="1100" kern="100" dirty="0">
              <a:solidFill>
                <a:prstClr val="black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</a:pPr>
            <a:r>
              <a:rPr lang="ja-JP" altLang="ja-JP" sz="1600" kern="1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○撮影</a:t>
            </a:r>
            <a:r>
              <a:rPr lang="ja-JP" altLang="ja-JP" sz="1600" kern="100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場所</a:t>
            </a:r>
            <a:r>
              <a:rPr lang="ja-JP" altLang="en-US" sz="1600" kern="100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1600" kern="100" dirty="0" smtClean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観光</a:t>
            </a:r>
            <a:r>
              <a:rPr lang="ja-JP" altLang="ja-JP" sz="16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会館「土蔵（くら）</a:t>
            </a:r>
            <a:r>
              <a:rPr lang="ja-JP" altLang="ja-JP" sz="1600" kern="100" dirty="0" smtClean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」</a:t>
            </a:r>
            <a:endParaRPr lang="en-US" altLang="ja-JP" sz="1600" kern="100" dirty="0" smtClean="0">
              <a:solidFill>
                <a:prstClr val="black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</a:pPr>
            <a:r>
              <a:rPr lang="ja-JP" altLang="en-US" sz="1200" kern="100" dirty="0" smtClean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　　　　　　　</a:t>
            </a:r>
            <a:r>
              <a:rPr lang="ja-JP" altLang="ja-JP" sz="1200" kern="100" dirty="0" smtClean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（</a:t>
            </a:r>
            <a:r>
              <a:rPr lang="ja-JP" altLang="ja-JP" sz="12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うきは市吉井町</a:t>
            </a:r>
            <a:r>
              <a:rPr lang="en-US" altLang="ja-JP" sz="12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1043-2</a:t>
            </a:r>
            <a:r>
              <a:rPr lang="ja-JP" altLang="ja-JP" sz="1200" kern="100" dirty="0" err="1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、</a:t>
            </a:r>
            <a:r>
              <a:rPr lang="ja-JP" altLang="ja-JP" sz="12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℡</a:t>
            </a:r>
            <a:r>
              <a:rPr lang="en-US" altLang="ja-JP" sz="12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0943-76-3980</a:t>
            </a:r>
            <a:r>
              <a:rPr lang="ja-JP" altLang="ja-JP" sz="12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）</a:t>
            </a:r>
            <a:endParaRPr lang="ja-JP" altLang="ja-JP" sz="1100" kern="100" dirty="0">
              <a:solidFill>
                <a:prstClr val="black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</a:pPr>
            <a:r>
              <a:rPr lang="ja-JP" altLang="ja-JP" sz="1200" kern="1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○</a:t>
            </a:r>
            <a:r>
              <a:rPr lang="ja-JP" altLang="ja-JP" sz="1200" kern="100" dirty="0" smtClean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対象</a:t>
            </a:r>
            <a:r>
              <a:rPr lang="ja-JP" altLang="en-US" sz="1200" kern="100" dirty="0" smtClean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 smtClean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初節句</a:t>
            </a:r>
            <a:r>
              <a:rPr lang="ja-JP" altLang="ja-JP" sz="12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の女の子</a:t>
            </a:r>
            <a:r>
              <a:rPr lang="en-US" altLang="ja-JP" sz="12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altLang="ja-JP" sz="1200" kern="100" dirty="0" smtClean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人</a:t>
            </a:r>
            <a:endParaRPr lang="ja-JP" altLang="ja-JP" sz="1100" kern="100" dirty="0">
              <a:solidFill>
                <a:prstClr val="black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</a:pPr>
            <a:r>
              <a:rPr lang="ja-JP" altLang="ja-JP" sz="1200" kern="1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○お祝い内容　</a:t>
            </a:r>
            <a:r>
              <a:rPr lang="ja-JP" altLang="ja-JP" sz="1200" kern="100" dirty="0" smtClean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①</a:t>
            </a:r>
            <a:r>
              <a:rPr lang="ja-JP" altLang="ja-JP" sz="12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集合写真を撮影し、広報うきは</a:t>
            </a:r>
            <a:r>
              <a:rPr lang="ja-JP" altLang="en-US" sz="12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の表紙に掲載</a:t>
            </a:r>
            <a:endParaRPr lang="en-US" altLang="ja-JP" sz="1200" kern="100" dirty="0">
              <a:solidFill>
                <a:prstClr val="black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</a:pPr>
            <a:r>
              <a:rPr lang="ja-JP" altLang="en-US" sz="1200" kern="100" dirty="0" smtClean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　　　　　　</a:t>
            </a:r>
            <a:r>
              <a:rPr lang="ja-JP" altLang="ja-JP" sz="1200" kern="100" dirty="0" smtClean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②</a:t>
            </a:r>
            <a:r>
              <a:rPr lang="ja-JP" altLang="ja-JP" sz="12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個人写真を撮影し、</a:t>
            </a:r>
            <a:r>
              <a:rPr lang="ja-JP" altLang="ja-JP" sz="1200" kern="100" spc="-13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写真と記念品をプレゼント（無料）</a:t>
            </a:r>
            <a:endParaRPr lang="ja-JP" altLang="ja-JP" sz="1100" kern="100" spc="-130" dirty="0">
              <a:solidFill>
                <a:prstClr val="black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</a:pPr>
            <a:r>
              <a:rPr lang="ja-JP" altLang="ja-JP" sz="1400" kern="1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■</a:t>
            </a:r>
            <a:r>
              <a:rPr lang="ja-JP" altLang="ja-JP" sz="1400" kern="100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問</a:t>
            </a:r>
            <a:r>
              <a:rPr lang="ja-JP" altLang="en-US" sz="1400" kern="100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合</a:t>
            </a:r>
            <a:r>
              <a:rPr lang="ja-JP" altLang="ja-JP" sz="1400" kern="100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せ</a:t>
            </a:r>
            <a:r>
              <a:rPr lang="ja-JP" altLang="en-US" sz="1400" kern="10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1200" kern="10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200" kern="100" smtClean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うきは観光みらいづくり公社　</a:t>
            </a:r>
            <a:r>
              <a:rPr lang="ja-JP" altLang="ja-JP" sz="1200" kern="100" smtClean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℡</a:t>
            </a:r>
            <a:r>
              <a:rPr lang="en-US" altLang="ja-JP" sz="11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0943-</a:t>
            </a:r>
            <a:r>
              <a:rPr lang="en-US" altLang="ja-JP" sz="1200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76-3980</a:t>
            </a:r>
            <a:endParaRPr lang="ja-JP" altLang="ja-JP" sz="1100" kern="100" dirty="0">
              <a:solidFill>
                <a:prstClr val="black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07" name="テキスト 66"/>
          <p:cNvSpPr>
            <a:spLocks noChangeArrowheads="1"/>
          </p:cNvSpPr>
          <p:nvPr/>
        </p:nvSpPr>
        <p:spPr>
          <a:xfrm>
            <a:off x="121558" y="275203"/>
            <a:ext cx="3042366" cy="143312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sz="1200">
                <a:solidFill>
                  <a:srgbClr val="0070C0"/>
                </a:solidFill>
                <a:latin typeface="HGS創英ﾌﾟﾚｾﾞﾝｽEB"/>
                <a:ea typeface="HGS創英ﾌﾟﾚｾﾞﾝｽEB"/>
              </a:rPr>
              <a:t>～う</a:t>
            </a:r>
            <a:r>
              <a:rPr sz="1200">
                <a:latin typeface="HGS創英ﾌﾟﾚｾﾞﾝｽEB"/>
                <a:ea typeface="HGS創英ﾌﾟﾚｾﾞﾝｽEB"/>
              </a:rPr>
              <a:t>きはの“</a:t>
            </a:r>
            <a:r>
              <a:rPr sz="1200">
                <a:solidFill>
                  <a:srgbClr val="FF0000"/>
                </a:solidFill>
                <a:latin typeface="HGS創英ﾌﾟﾚｾﾞﾝｽEB"/>
                <a:ea typeface="HGS創英ﾌﾟﾚｾﾞﾝｽEB"/>
              </a:rPr>
              <a:t>地</a:t>
            </a:r>
            <a:r>
              <a:rPr sz="1200">
                <a:latin typeface="HGS創英ﾌﾟﾚｾﾞﾝｽEB"/>
                <a:ea typeface="HGS創英ﾌﾟﾚｾﾞﾝｽEB"/>
              </a:rPr>
              <a:t>の利”、“</a:t>
            </a:r>
            <a:r>
              <a:rPr sz="1200">
                <a:solidFill>
                  <a:srgbClr val="FF0000"/>
                </a:solidFill>
                <a:latin typeface="HGS創英ﾌﾟﾚｾﾞﾝｽEB"/>
                <a:ea typeface="HGS創英ﾌﾟﾚｾﾞﾝｽEB"/>
              </a:rPr>
              <a:t>人</a:t>
            </a:r>
            <a:r>
              <a:rPr sz="1200">
                <a:latin typeface="HGS創英ﾌﾟﾚｾﾞﾝｽEB"/>
                <a:ea typeface="HGS創英ﾌﾟﾚｾﾞﾝｽEB"/>
              </a:rPr>
              <a:t>の利”、“</a:t>
            </a:r>
            <a:r>
              <a:rPr sz="1200">
                <a:solidFill>
                  <a:srgbClr val="FF0000"/>
                </a:solidFill>
                <a:latin typeface="HGS創英ﾌﾟﾚｾﾞﾝｽEB"/>
                <a:ea typeface="HGS創英ﾌﾟﾚｾﾞﾝｽEB"/>
              </a:rPr>
              <a:t>時</a:t>
            </a:r>
            <a:r>
              <a:rPr sz="1200">
                <a:latin typeface="HGS創英ﾌﾟﾚｾﾞﾝｽEB"/>
                <a:ea typeface="HGS創英ﾌﾟﾚｾﾞﾝｽEB"/>
              </a:rPr>
              <a:t>の利”を</a:t>
            </a:r>
            <a:r>
              <a:rPr sz="1200">
                <a:solidFill>
                  <a:srgbClr val="FF0000"/>
                </a:solidFill>
                <a:latin typeface="HGS創英ﾌﾟﾚｾﾞﾝｽEB"/>
                <a:ea typeface="HGS創英ﾌﾟﾚｾﾞﾝｽEB"/>
              </a:rPr>
              <a:t>伝</a:t>
            </a:r>
            <a:r>
              <a:rPr sz="1200">
                <a:latin typeface="HGS創英ﾌﾟﾚｾﾞﾝｽEB"/>
                <a:ea typeface="HGS創英ﾌﾟﾚｾﾞﾝｽEB"/>
              </a:rPr>
              <a:t>える～</a:t>
            </a:r>
            <a:endParaRPr sz="1200"/>
          </a:p>
        </p:txBody>
      </p:sp>
      <p:sp>
        <p:nvSpPr>
          <p:cNvPr id="1108" name="テキスト 67"/>
          <p:cNvSpPr>
            <a:spLocks noChangeArrowheads="1"/>
          </p:cNvSpPr>
          <p:nvPr/>
        </p:nvSpPr>
        <p:spPr>
          <a:xfrm>
            <a:off x="191749" y="606841"/>
            <a:ext cx="2977905" cy="303453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sz="1400" dirty="0">
                <a:solidFill>
                  <a:srgbClr val="00B0F0"/>
                </a:solidFill>
                <a:latin typeface="HGS明朝E"/>
                <a:ea typeface="HGS明朝E"/>
              </a:rPr>
              <a:t>「</a:t>
            </a:r>
            <a:r>
              <a:rPr sz="1400" dirty="0" err="1">
                <a:solidFill>
                  <a:srgbClr val="00B0F0"/>
                </a:solidFill>
                <a:latin typeface="HGS明朝E"/>
                <a:ea typeface="HGS明朝E"/>
              </a:rPr>
              <a:t>うきはブランド通信</a:t>
            </a:r>
            <a:r>
              <a:rPr sz="1400" dirty="0">
                <a:solidFill>
                  <a:srgbClr val="00B0F0"/>
                </a:solidFill>
                <a:latin typeface="HGS明朝E"/>
                <a:ea typeface="HGS明朝E"/>
              </a:rPr>
              <a:t>」</a:t>
            </a:r>
            <a:endParaRPr sz="1200" dirty="0"/>
          </a:p>
        </p:txBody>
      </p:sp>
      <p:sp>
        <p:nvSpPr>
          <p:cNvPr id="1109" name="テキスト 68"/>
          <p:cNvSpPr>
            <a:spLocks noChangeArrowheads="1"/>
          </p:cNvSpPr>
          <p:nvPr/>
        </p:nvSpPr>
        <p:spPr>
          <a:xfrm>
            <a:off x="146783" y="1010144"/>
            <a:ext cx="3044293" cy="176771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sz="1600">
                <a:solidFill>
                  <a:srgbClr val="00B0F0"/>
                </a:solidFill>
                <a:latin typeface="HGS明朝E"/>
                <a:ea typeface="HGS明朝E"/>
              </a:rPr>
              <a:t>ＵＢＣ</a:t>
            </a:r>
            <a:r>
              <a:rPr sz="1600">
                <a:solidFill>
                  <a:srgbClr val="00B0F0"/>
                </a:solidFill>
                <a:latin typeface="+mj-ea"/>
                <a:ea typeface="+mj-ea"/>
              </a:rPr>
              <a:t>～ukiha　brand　communication～</a:t>
            </a:r>
            <a:endParaRPr sz="1200"/>
          </a:p>
        </p:txBody>
      </p:sp>
      <p:pic>
        <p:nvPicPr>
          <p:cNvPr id="1110" name="thok0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00000" contras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2121" y="301307"/>
            <a:ext cx="890786" cy="79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うきは_ロゴ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128" y="341116"/>
            <a:ext cx="739496" cy="736245"/>
          </a:xfrm>
          <a:prstGeom prst="rect">
            <a:avLst/>
          </a:prstGeom>
          <a:noFill/>
          <a:ln>
            <a:noFill/>
          </a:ln>
        </p:spPr>
      </p:pic>
      <p:sp>
        <p:nvSpPr>
          <p:cNvPr id="1112" name="テキスト 71"/>
          <p:cNvSpPr txBox="1"/>
          <p:nvPr/>
        </p:nvSpPr>
        <p:spPr>
          <a:xfrm>
            <a:off x="4380640" y="274133"/>
            <a:ext cx="1633820" cy="902145"/>
          </a:xfrm>
          <a:prstGeom prst="rect">
            <a:avLst/>
          </a:prstGeom>
          <a:noFill/>
          <a:ln w="6350" cap="flat" cmpd="sng">
            <a:noFill/>
            <a:prstDash val="solid"/>
            <a:round/>
            <a:headEnd/>
            <a:tailEnd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Overflow="overflow" horzOverflow="overflow" wrap="square" numCol="1" spcCol="0" rtlCol="0" fromWordArt="0" anchor="t" anchorCtr="0" forceAA="0" compatLnSpc="1"/>
          <a:lstStyle/>
          <a:p>
            <a:pPr algn="ctr">
              <a:lnSpc>
                <a:spcPct val="1500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第５５０号</a:t>
            </a:r>
            <a:endParaRPr lang="ja-JP" altLang="en-US" sz="1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福岡県 うきは市</a:t>
            </a:r>
          </a:p>
          <a:p>
            <a:pPr algn="ctr">
              <a:lnSpc>
                <a:spcPct val="1500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令和</a:t>
            </a:r>
            <a:r>
              <a:rPr lang="en-US" altLang="ja-JP" sz="12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年1月</a:t>
            </a:r>
            <a:r>
              <a:rPr lang="en-US" altLang="ja-JP" sz="12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endParaRPr sz="1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18" name="テキスト 84"/>
          <p:cNvSpPr>
            <a:spLocks noChangeArrowheads="1"/>
          </p:cNvSpPr>
          <p:nvPr/>
        </p:nvSpPr>
        <p:spPr>
          <a:xfrm>
            <a:off x="322848" y="1351642"/>
            <a:ext cx="2227468" cy="207353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ja-JP" altLang="en-US" sz="1200"/>
              <a:t>【報道各社への取材のご案内】</a:t>
            </a:r>
            <a:endParaRPr sz="1200"/>
          </a:p>
        </p:txBody>
      </p:sp>
      <p:sp>
        <p:nvSpPr>
          <p:cNvPr id="1119" name="図形 85"/>
          <p:cNvSpPr/>
          <p:nvPr/>
        </p:nvSpPr>
        <p:spPr>
          <a:xfrm>
            <a:off x="191749" y="8898890"/>
            <a:ext cx="6455599" cy="711835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5" name="テキスト ボックス 19"/>
          <p:cNvSpPr txBox="1"/>
          <p:nvPr/>
        </p:nvSpPr>
        <p:spPr>
          <a:xfrm>
            <a:off x="465721" y="1723722"/>
            <a:ext cx="5959381" cy="885825"/>
          </a:xfrm>
          <a:prstGeom prst="rect">
            <a:avLst/>
          </a:prstGeom>
          <a:solidFill>
            <a:schemeClr val="bg1">
              <a:alpha val="17000"/>
            </a:schemeClr>
          </a:solidFill>
          <a:ln w="28575" cmpd="dbl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0" tIns="72000" rIns="360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ja-JP" kern="0" spc="2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筑後吉井おひなさまめぐり </a:t>
            </a:r>
            <a:endParaRPr lang="en-US" altLang="ja-JP" kern="0" spc="2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ja-JP" sz="2000" kern="0" spc="20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ja-JP" sz="2000" kern="0" spc="2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初めてのおひなさま 大集合」</a:t>
            </a:r>
            <a:endParaRPr lang="ja-JP" altLang="ja-JP" sz="1050" kern="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ja-JP" sz="1200" kern="0" spc="2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～「初節句を迎える女の子、お雛さまと一緒の記念写真撮影会」～</a:t>
            </a:r>
            <a:endParaRPr lang="ja-JP" altLang="ja-JP" sz="800" kern="100" dirty="0">
              <a:solidFill>
                <a:srgbClr val="00B0F0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8"/>
          <p:cNvSpPr txBox="1"/>
          <p:nvPr/>
        </p:nvSpPr>
        <p:spPr>
          <a:xfrm>
            <a:off x="408573" y="2774274"/>
            <a:ext cx="3914334" cy="216729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39700" algn="just">
              <a:lnSpc>
                <a:spcPct val="125000"/>
              </a:lnSpc>
              <a:spcAft>
                <a:spcPts val="0"/>
              </a:spcAft>
            </a:pPr>
            <a:r>
              <a:rPr lang="ja-JP" altLang="ja-JP" sz="1200" kern="1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春</a:t>
            </a:r>
            <a:r>
              <a:rPr lang="ja-JP" altLang="ja-JP" sz="1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の風物詩「ひなまつり」、うきは市吉井町では白壁通り周辺の商家などおよそ</a:t>
            </a:r>
            <a:r>
              <a:rPr lang="en-US" altLang="ja-JP" sz="1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30</a:t>
            </a:r>
            <a:r>
              <a:rPr lang="ja-JP" altLang="ja-JP" sz="1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か所で江戸時代からのおひなさまが展示</a:t>
            </a:r>
            <a:r>
              <a:rPr lang="ja-JP" altLang="ja-JP" sz="1200" kern="1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される</a:t>
            </a:r>
            <a:r>
              <a:rPr lang="ja-JP" altLang="en-US" sz="1200" kern="1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「筑後吉井おひなさまめぐり」。今回で</a:t>
            </a:r>
            <a:r>
              <a:rPr lang="en-US" altLang="ja-JP" sz="1200" kern="1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28</a:t>
            </a:r>
            <a:r>
              <a:rPr lang="ja-JP" altLang="en-US" sz="1200" kern="1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回目の開催を迎え、</a:t>
            </a:r>
            <a:r>
              <a:rPr lang="en-US" altLang="ja-JP" sz="1200" kern="1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ja-JP" sz="1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月</a:t>
            </a:r>
            <a:r>
              <a:rPr lang="en-US" altLang="ja-JP" sz="1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11</a:t>
            </a:r>
            <a:r>
              <a:rPr lang="ja-JP" altLang="ja-JP" sz="1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日から</a:t>
            </a:r>
            <a:r>
              <a:rPr lang="en-US" altLang="ja-JP" sz="1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4</a:t>
            </a:r>
            <a:r>
              <a:rPr lang="ja-JP" altLang="ja-JP" sz="1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月</a:t>
            </a:r>
            <a:r>
              <a:rPr lang="en-US" altLang="ja-JP" sz="1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ja-JP" sz="1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日</a:t>
            </a:r>
            <a:r>
              <a:rPr lang="ja-JP" altLang="ja-JP" sz="1200" kern="1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まで</a:t>
            </a:r>
            <a:r>
              <a:rPr lang="ja-JP" altLang="en-US" sz="1200" kern="1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行われ</a:t>
            </a:r>
            <a:r>
              <a:rPr lang="ja-JP" altLang="ja-JP" sz="1200" kern="1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、</a:t>
            </a:r>
            <a:r>
              <a:rPr lang="en-US" altLang="ja-JP" sz="1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altLang="ja-JP" sz="1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万人の人出を見込む。</a:t>
            </a:r>
            <a:endParaRPr lang="ja-JP" altLang="ja-JP" sz="11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>
              <a:lnSpc>
                <a:spcPct val="125000"/>
              </a:lnSpc>
              <a:spcAft>
                <a:spcPts val="600"/>
              </a:spcAft>
            </a:pPr>
            <a:r>
              <a:rPr lang="ja-JP" altLang="ja-JP" sz="1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実行委員会では</a:t>
            </a:r>
            <a:r>
              <a:rPr lang="ja-JP" altLang="ja-JP" sz="1200" kern="1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、</a:t>
            </a:r>
            <a:r>
              <a:rPr lang="ja-JP" altLang="en-US" sz="1200" kern="1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昨年度の企画で好評いただいた、</a:t>
            </a:r>
            <a:r>
              <a:rPr lang="ja-JP" altLang="ja-JP" sz="1200" kern="1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初節句</a:t>
            </a:r>
            <a:r>
              <a:rPr lang="ja-JP" altLang="ja-JP" sz="1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を迎える女の子を対象にしたお雛さまと一緒の写真撮影会</a:t>
            </a:r>
            <a:r>
              <a:rPr lang="ja-JP" altLang="ja-JP" sz="1200" kern="1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を企画</a:t>
            </a:r>
            <a:r>
              <a:rPr lang="ja-JP" altLang="ja-JP" sz="1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し、応募者</a:t>
            </a:r>
            <a:r>
              <a:rPr lang="en-US" altLang="ja-JP" sz="1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altLang="ja-JP" sz="1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人を迎えて撮影会を開催する</a:t>
            </a:r>
            <a:r>
              <a:rPr lang="ja-JP" altLang="ja-JP" sz="1200" kern="1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。</a:t>
            </a:r>
            <a:endParaRPr lang="ja-JP" altLang="ja-JP" sz="11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8"/>
          <p:cNvSpPr txBox="1"/>
          <p:nvPr/>
        </p:nvSpPr>
        <p:spPr>
          <a:xfrm>
            <a:off x="322848" y="8973620"/>
            <a:ext cx="6324500" cy="637105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72000" tIns="0" rIns="72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1600"/>
              </a:lnSpc>
              <a:spcAft>
                <a:spcPts val="0"/>
              </a:spcAft>
            </a:pPr>
            <a:r>
              <a:rPr lang="ja-JP" sz="9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編集</a:t>
            </a:r>
            <a:r>
              <a:rPr lang="en-US" sz="9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:</a:t>
            </a:r>
            <a:r>
              <a:rPr lang="ja-JP" sz="9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うきは市総務課広報係</a:t>
            </a:r>
            <a:r>
              <a:rPr lang="en-US" sz="9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(℡0943-75-4980)</a:t>
            </a:r>
            <a:endParaRPr lang="ja-JP" sz="900" kern="10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ja-JP" sz="9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※</a:t>
            </a:r>
            <a:r>
              <a:rPr lang="en-US" sz="9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FAX</a:t>
            </a:r>
            <a:r>
              <a:rPr lang="ja-JP" sz="9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を手にとられた方は、「うきは市ホームページ」掲載のカラー版を御覧ください</a:t>
            </a:r>
            <a:r>
              <a:rPr lang="ja-JP" sz="900" kern="100" dirty="0" smtClean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→</a:t>
            </a:r>
            <a:r>
              <a:rPr lang="ja-JP" altLang="en-US" sz="900" kern="100" dirty="0" smtClean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検索　う</a:t>
            </a:r>
            <a:r>
              <a:rPr lang="ja-JP" sz="900" kern="100" dirty="0" smtClean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きはブランド通信　</a:t>
            </a:r>
            <a:r>
              <a:rPr lang="en-US" altLang="ja-JP" sz="900" kern="1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2020.1</a:t>
            </a:r>
            <a:r>
              <a:rPr lang="en-US" altLang="ja-JP" sz="9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US" altLang="ja-JP" sz="900" kern="1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31</a:t>
            </a:r>
            <a:r>
              <a:rPr lang="ja-JP" altLang="en-US" sz="900" kern="1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発表</a:t>
            </a:r>
            <a:r>
              <a:rPr lang="ja-JP" altLang="en-US" sz="9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／筑後吉井おひなさま</a:t>
            </a:r>
            <a:r>
              <a:rPr lang="ja-JP" altLang="en-US" sz="900" kern="1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めぐり企画</a:t>
            </a:r>
            <a:r>
              <a:rPr lang="ja-JP" altLang="en-US" sz="9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「初めてのおひなさま 大集合」</a:t>
            </a:r>
            <a:endParaRPr lang="ja-JP" sz="900" kern="100" dirty="0" smtClean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t="815" r="14222" b="37272"/>
          <a:stretch/>
        </p:blipFill>
        <p:spPr>
          <a:xfrm>
            <a:off x="4453736" y="2760335"/>
            <a:ext cx="1862552" cy="228256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322907" y="5009910"/>
            <a:ext cx="226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spc="-13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令和２年</a:t>
            </a:r>
            <a:r>
              <a:rPr kumimoji="1" lang="en-US" altLang="ja-JP" sz="800" spc="-13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</a:t>
            </a:r>
            <a:r>
              <a:rPr kumimoji="1" lang="ja-JP" altLang="en-US" sz="800" spc="-13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月</a:t>
            </a:r>
            <a:r>
              <a:rPr kumimoji="1" lang="en-US" altLang="ja-JP" sz="800" spc="-13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11</a:t>
            </a:r>
            <a:r>
              <a:rPr kumimoji="1" lang="ja-JP" altLang="en-US" sz="800" spc="-13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日（火・祝）～</a:t>
            </a:r>
            <a:r>
              <a:rPr kumimoji="1" lang="en-US" altLang="ja-JP" sz="800" spc="-13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4</a:t>
            </a:r>
            <a:r>
              <a:rPr kumimoji="1" lang="ja-JP" altLang="en-US" sz="800" spc="-13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月</a:t>
            </a:r>
            <a:r>
              <a:rPr kumimoji="1" lang="en-US" altLang="ja-JP" sz="800" spc="-13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</a:t>
            </a:r>
            <a:r>
              <a:rPr kumimoji="1" lang="ja-JP" altLang="en-US" sz="800" spc="-13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日（金）</a:t>
            </a:r>
            <a:endParaRPr kumimoji="1" lang="ja-JP" altLang="en-US" sz="800" spc="-13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t="13510" r="2149"/>
          <a:stretch/>
        </p:blipFill>
        <p:spPr>
          <a:xfrm>
            <a:off x="298984" y="6597708"/>
            <a:ext cx="3186114" cy="20033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221" y="6597708"/>
            <a:ext cx="2959686" cy="200332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98984" y="8615107"/>
            <a:ext cx="5715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▲昨年度の集合写真（２組に分けておひなさまと</a:t>
            </a:r>
            <a:r>
              <a:rPr kumimoji="1" lang="ja-JP" altLang="en-US" sz="110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一緒に写真撮影</a:t>
            </a:r>
            <a:r>
              <a:rPr kumimoji="1" lang="ja-JP" altLang="en-US" sz="1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1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63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244</Words>
  <Application>Microsoft Office PowerPoint</Application>
  <PresentationFormat>A4 210 x 297 mm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HGS創英ﾌﾟﾚｾﾞﾝｽEB</vt:lpstr>
      <vt:lpstr>HGS明朝E</vt:lpstr>
      <vt:lpstr>ＭＳ Ｐゴシック</vt:lpstr>
      <vt:lpstr>UD デジタル 教科書体 NP-B</vt:lpstr>
      <vt:lpstr>UD デジタル 教科書体 NP-R</vt:lpstr>
      <vt:lpstr>Arial</vt:lpstr>
      <vt:lpstr>Calibri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手島 直樹</dc:creator>
  <cp:lastModifiedBy>重冨 結人</cp:lastModifiedBy>
  <cp:revision>92</cp:revision>
  <cp:lastPrinted>2020-01-27T07:20:11Z</cp:lastPrinted>
  <dcterms:modified xsi:type="dcterms:W3CDTF">2020-01-31T01:30:52Z</dcterms:modified>
</cp:coreProperties>
</file>